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81" r:id="rId6"/>
    <p:sldId id="283" r:id="rId7"/>
    <p:sldId id="282" r:id="rId8"/>
    <p:sldId id="274" r:id="rId9"/>
    <p:sldId id="275" r:id="rId10"/>
    <p:sldId id="276" r:id="rId11"/>
    <p:sldId id="284" r:id="rId12"/>
    <p:sldId id="277" r:id="rId13"/>
    <p:sldId id="278" r:id="rId14"/>
    <p:sldId id="287" r:id="rId15"/>
    <p:sldId id="285" r:id="rId16"/>
    <p:sldId id="286" r:id="rId17"/>
    <p:sldId id="288" r:id="rId18"/>
    <p:sldId id="289" r:id="rId19"/>
    <p:sldId id="290"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D68EF-02D1-4B06-A229-AE4149404052}"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D68EF-02D1-4B06-A229-AE4149404052}"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D68EF-02D1-4B06-A229-AE4149404052}" type="datetimeFigureOut">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D68EF-02D1-4B06-A229-AE4149404052}" type="datetimeFigureOut">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D68EF-02D1-4B06-A229-AE4149404052}" type="datetimeFigureOut">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68EF-02D1-4B06-A229-AE4149404052}"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68EF-02D1-4B06-A229-AE4149404052}"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D68EF-02D1-4B06-A229-AE4149404052}" type="datetimeFigureOut">
              <a:rPr lang="en-US" smtClean="0"/>
              <a:pPr/>
              <a:t>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3A7A6-4616-4DAB-9EBA-62156482AF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1.gif"/><Relationship Id="rId7" Type="http://schemas.openxmlformats.org/officeDocument/2006/relationships/image" Target="../media/image10.pn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jpeg"/><Relationship Id="rId5" Type="http://schemas.openxmlformats.org/officeDocument/2006/relationships/image" Target="../media/image13.emf"/><Relationship Id="rId10" Type="http://schemas.openxmlformats.org/officeDocument/2006/relationships/image" Target="../media/image16.jpeg"/><Relationship Id="rId4" Type="http://schemas.openxmlformats.org/officeDocument/2006/relationships/image" Target="../media/image12.emf"/><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em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images.google.co.in/imgres?imgurl=http://www.nald.ca/CLR/Btg/ed/humour/hassign/Computer.gif&amp;imgrefurl=http://www.nald.ca/CLR/Btg/ed/humour/hassign/writing.htm&amp;usg=__3PaaiAeQf0a_ua1VkTQTaiC-njo=&amp;h=317&amp;w=388&amp;sz=5&amp;hl=en&amp;start=7&amp;um=1&amp;tbnid=TS7cvhXsjNAJrM:&amp;tbnh=100&amp;tbnw=123&amp;prev=/images?q=computer&amp;imgtype=clipart&amp;as_st=y&amp;um=1&amp;hl=en&amp;rlz=1T4GZAZ_en-GBIN263IN264"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images.google.co.in/imgres?imgurl=http://www.trossenrobotics.com/store/i/is.aspx?path=/images/PImages/RFID/RFID-TAG-125-KCBLUE.jpg&amp;imgrefurl=http://www.trossenrobotics.com/store/p/3620-Blue-Key-Fob.aspx&amp;usg=__cSgyPWWl7kjL3qATEROsTadH3tU=&amp;h=318&amp;w=275&amp;sz=34&amp;hl=en&amp;start=17&amp;um=1&amp;tbnid=5FiAK3Nf6qX8iM:&amp;tbnh=118&amp;tbnw=102&amp;prev=/images?q=rfid+tag&amp;um=1&amp;hl=en&amp;rlz=1T4GZAZ_en-GBIN263IN264&amp;sa=N" TargetMode="External"/><Relationship Id="rId1" Type="http://schemas.openxmlformats.org/officeDocument/2006/relationships/slideLayout" Target="../slideLayouts/slideLayout2.xml"/><Relationship Id="rId6" Type="http://schemas.openxmlformats.org/officeDocument/2006/relationships/hyperlink" Target="http://images.google.co.in/imgres?imgurl=http://www.busytrade.com/upload/images/2008-09/122032096488058.jpg&amp;imgrefurl=http://gaorfid.en.busytrade.com/products/info/889273/Uhf_902_Mhz_Rfid_Antenna_2_Port.html&amp;usg=__s3BjU5qdxYUxjHizgXmoPr8rFwc=&amp;h=351&amp;w=314&amp;sz=46&amp;hl=en&amp;start=15&amp;um=1&amp;tbnid=FT7ypSvymcpUoM:&amp;tbnh=120&amp;tbnw=107&amp;prev=/images?q=rfid+antenna&amp;um=1&amp;hl=en&amp;rlz=1T4GZAZ_en-GBIN263IN264" TargetMode="External"/><Relationship Id="rId5" Type="http://schemas.openxmlformats.org/officeDocument/2006/relationships/image" Target="../media/image4.jpeg"/><Relationship Id="rId4" Type="http://schemas.openxmlformats.org/officeDocument/2006/relationships/hyperlink" Target="http://images.google.co.in/imgres?imgurl=http://media.prylfeber.se/2005/rfid_tag.jpg&amp;imgrefurl=http://flatclassroomproject.wikispaces.com/Mobile+and+Ubiquitous&amp;usg=__PX86frhAfeCgOJlDRaLTWxII030=&amp;h=200&amp;w=200&amp;sz=18&amp;hl=en&amp;start=12&amp;um=1&amp;tbnid=MX_l7Z5oFbpeQM:&amp;tbnh=104&amp;tbnw=104&amp;prev=/images?q=rfid+tag&amp;um=1&amp;hl=en&amp;rlz=1T4GZAZ_en-GBIN263IN264&amp;s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in/imgres?imgurl=http://www.gaotek.com/images/217001%202.45GHz.%20Gain%20Adjustable%20Active%20RFID%20Reader.JPG&amp;imgrefurl=http://www.gaotek.com/index.php?main_page=product_info&amp;products_id=673&amp;usg=__X3uTwmQxUOXrPon5_Hq_zH1WuO0=&amp;h=714&amp;w=600&amp;sz=224&amp;hl=en&amp;start=3&amp;um=1&amp;tbnid=evNHzhG8iounCM:&amp;tbnh=140&amp;tbnw=118&amp;prev=/images?q=rfid+Reader+&amp;+Transceiver&amp;um=1&amp;hl=en&amp;rlz=1T4GZAZ_en-GBIN263IN264"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rot="5400000">
            <a:off x="-2341347" y="942975"/>
            <a:ext cx="4686300" cy="4629150"/>
          </a:xfrm>
          <a:prstGeom prst="blockArc">
            <a:avLst>
              <a:gd name="adj1" fmla="val 10796974"/>
              <a:gd name="adj2" fmla="val 24284"/>
              <a:gd name="adj3" fmla="val 127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ounded Rectangle 2"/>
          <p:cNvSpPr/>
          <p:nvPr/>
        </p:nvSpPr>
        <p:spPr>
          <a:xfrm>
            <a:off x="200694" y="925176"/>
            <a:ext cx="5590506"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smtClean="0"/>
              <a:t>STALLION – An Overview</a:t>
            </a:r>
            <a:endParaRPr lang="en-US" sz="2400" b="1" dirty="0"/>
          </a:p>
        </p:txBody>
      </p:sp>
      <p:sp>
        <p:nvSpPr>
          <p:cNvPr id="4" name="Rounded Rectangle 3"/>
          <p:cNvSpPr/>
          <p:nvPr/>
        </p:nvSpPr>
        <p:spPr>
          <a:xfrm>
            <a:off x="1306623" y="1483850"/>
            <a:ext cx="5606136"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smtClean="0"/>
              <a:t>An RFID Overview</a:t>
            </a:r>
            <a:endParaRPr lang="en-US" sz="2400" b="1" dirty="0"/>
          </a:p>
        </p:txBody>
      </p:sp>
      <p:sp>
        <p:nvSpPr>
          <p:cNvPr id="5" name="Rounded Rectangle 4"/>
          <p:cNvSpPr/>
          <p:nvPr/>
        </p:nvSpPr>
        <p:spPr>
          <a:xfrm>
            <a:off x="1787039" y="2063349"/>
            <a:ext cx="5686894"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smtClean="0"/>
              <a:t>Asset Management Process</a:t>
            </a:r>
            <a:endParaRPr lang="en-US" sz="2400" b="1" dirty="0"/>
          </a:p>
        </p:txBody>
      </p:sp>
      <p:sp>
        <p:nvSpPr>
          <p:cNvPr id="6" name="Rounded Rectangle 5"/>
          <p:cNvSpPr/>
          <p:nvPr/>
        </p:nvSpPr>
        <p:spPr>
          <a:xfrm>
            <a:off x="2168235" y="2659094"/>
            <a:ext cx="557784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smtClean="0"/>
              <a:t>Proposed RFID Solutions</a:t>
            </a:r>
            <a:endParaRPr lang="en-US" sz="2400" b="1" dirty="0"/>
          </a:p>
        </p:txBody>
      </p:sp>
      <p:sp>
        <p:nvSpPr>
          <p:cNvPr id="7" name="Subtitle 2"/>
          <p:cNvSpPr txBox="1">
            <a:spLocks/>
          </p:cNvSpPr>
          <p:nvPr/>
        </p:nvSpPr>
        <p:spPr>
          <a:xfrm>
            <a:off x="4630486" y="5029200"/>
            <a:ext cx="4393842"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i="1" dirty="0" smtClean="0"/>
              <a:t>Prepared by Stallion systems &amp; solutions </a:t>
            </a:r>
            <a:r>
              <a:rPr lang="en-US" sz="1600" b="1" i="1" dirty="0" err="1" smtClean="0"/>
              <a:t>Pvt</a:t>
            </a:r>
            <a:r>
              <a:rPr lang="en-US" sz="1600" b="1" i="1" dirty="0" smtClean="0"/>
              <a:t> </a:t>
            </a:r>
            <a:r>
              <a:rPr lang="en-US" sz="1600" b="1" i="1" dirty="0" smtClean="0"/>
              <a:t>Ltd</a:t>
            </a:r>
            <a:endParaRPr lang="en-US" sz="1600" b="1" i="1" dirty="0" smtClean="0"/>
          </a:p>
        </p:txBody>
      </p:sp>
      <p:sp>
        <p:nvSpPr>
          <p:cNvPr id="8" name="Title 1"/>
          <p:cNvSpPr txBox="1">
            <a:spLocks/>
          </p:cNvSpPr>
          <p:nvPr/>
        </p:nvSpPr>
        <p:spPr>
          <a:xfrm>
            <a:off x="2743200" y="3787775"/>
            <a:ext cx="60198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ASSET MANAGEMENT</a:t>
            </a:r>
            <a:endParaRPr lang="en-US" b="1" dirty="0"/>
          </a:p>
        </p:txBody>
      </p:sp>
      <p:sp>
        <p:nvSpPr>
          <p:cNvPr id="10" name="Rounded Rectangle 9"/>
          <p:cNvSpPr/>
          <p:nvPr/>
        </p:nvSpPr>
        <p:spPr>
          <a:xfrm>
            <a:off x="2133600" y="3276600"/>
            <a:ext cx="6172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smtClean="0"/>
              <a:t>Benefits of Stallion RFID Solution</a:t>
            </a:r>
            <a:endParaRPr lang="en-US" sz="2400" b="1" dirty="0"/>
          </a:p>
        </p:txBody>
      </p:sp>
      <p:sp>
        <p:nvSpPr>
          <p:cNvPr id="12"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17637"/>
            <a:ext cx="8229600" cy="5059363"/>
          </a:xfrm>
        </p:spPr>
        <p:txBody>
          <a:bodyPr>
            <a:normAutofit fontScale="70000" lnSpcReduction="20000"/>
          </a:bodyPr>
          <a:lstStyle/>
          <a:p>
            <a:pPr>
              <a:lnSpc>
                <a:spcPct val="125000"/>
              </a:lnSpc>
              <a:spcBef>
                <a:spcPct val="25000"/>
              </a:spcBef>
              <a:buFont typeface="Wingdings" pitchFamily="2" charset="2"/>
              <a:buChar char="q"/>
            </a:pPr>
            <a:r>
              <a:rPr lang="en-US" dirty="0"/>
              <a:t>RFID is a flexible technology that is convenient, easy to use, and well-suited for automatic operation. It combines advantages not available with other identification technologies like </a:t>
            </a:r>
            <a:r>
              <a:rPr lang="en-US" b="1" u="sng" dirty="0"/>
              <a:t>Bar codes.</a:t>
            </a:r>
          </a:p>
          <a:p>
            <a:pPr>
              <a:lnSpc>
                <a:spcPct val="125000"/>
              </a:lnSpc>
              <a:spcBef>
                <a:spcPct val="25000"/>
              </a:spcBef>
              <a:buFont typeface="Wingdings" pitchFamily="2" charset="2"/>
              <a:buChar char="q"/>
            </a:pPr>
            <a:r>
              <a:rPr lang="en-US" dirty="0"/>
              <a:t>The system, designed to track asset movements, provides granular and accurate data records that can be used to execute more informed decisions</a:t>
            </a:r>
          </a:p>
          <a:p>
            <a:pPr>
              <a:lnSpc>
                <a:spcPct val="125000"/>
              </a:lnSpc>
              <a:spcBef>
                <a:spcPct val="25000"/>
              </a:spcBef>
              <a:buFont typeface="Wingdings" pitchFamily="2" charset="2"/>
              <a:buChar char="q"/>
            </a:pPr>
            <a:r>
              <a:rPr lang="en-US" dirty="0"/>
              <a:t>The value behind the system lies in its ability to automatically collect information of any asset. </a:t>
            </a:r>
          </a:p>
          <a:p>
            <a:pPr>
              <a:lnSpc>
                <a:spcPct val="125000"/>
              </a:lnSpc>
              <a:spcBef>
                <a:spcPct val="25000"/>
              </a:spcBef>
              <a:buFont typeface="Wingdings" pitchFamily="2" charset="2"/>
              <a:buChar char="q"/>
            </a:pPr>
            <a:r>
              <a:rPr lang="en-US" dirty="0"/>
              <a:t>This information is recorded through an application that provides records/reports within an organization with the ability to interface with other existing enterprise software</a:t>
            </a:r>
            <a:r>
              <a:rPr lang="en-US" dirty="0" smtClean="0"/>
              <a:t>.</a:t>
            </a:r>
            <a:endParaRPr lang="en-US" dirty="0"/>
          </a:p>
        </p:txBody>
      </p:sp>
      <p:sp>
        <p:nvSpPr>
          <p:cNvPr id="4" name="Rounded Rectangle 3"/>
          <p:cNvSpPr/>
          <p:nvPr/>
        </p:nvSpPr>
        <p:spPr>
          <a:xfrm>
            <a:off x="0" y="381000"/>
            <a:ext cx="6172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itchFamily="34" charset="0"/>
              </a:rPr>
              <a:t>The Business Case – </a:t>
            </a:r>
            <a:r>
              <a:rPr lang="en-US" sz="2800" b="1" dirty="0">
                <a:solidFill>
                  <a:schemeClr val="bg2"/>
                </a:solidFill>
                <a:latin typeface="Calibri" pitchFamily="34" charset="0"/>
              </a:rPr>
              <a:t>Asset Tracking</a:t>
            </a:r>
            <a:endParaRPr lang="en-US" sz="2800" b="1" dirty="0"/>
          </a:p>
        </p:txBody>
      </p:sp>
      <p:sp>
        <p:nvSpPr>
          <p:cNvPr id="5"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193323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Our Distinctive Approach</a:t>
            </a:r>
            <a:endParaRPr lang="en-US" sz="2400" b="1" dirty="0"/>
          </a:p>
        </p:txBody>
      </p:sp>
      <p:sp>
        <p:nvSpPr>
          <p:cNvPr id="19" name="Rectangle 18"/>
          <p:cNvSpPr/>
          <p:nvPr/>
        </p:nvSpPr>
        <p:spPr>
          <a:xfrm>
            <a:off x="99851" y="4953000"/>
            <a:ext cx="2714938" cy="1315745"/>
          </a:xfrm>
          <a:prstGeom prst="rect">
            <a:avLst/>
          </a:prstGeom>
        </p:spPr>
        <p:txBody>
          <a:bodyPr wrap="square">
            <a:spAutoFit/>
          </a:bodyPr>
          <a:lstStyle/>
          <a:p>
            <a:pPr algn="ctr">
              <a:spcAft>
                <a:spcPts val="300"/>
              </a:spcAft>
            </a:pPr>
            <a:r>
              <a:rPr lang="en-US" sz="1800" dirty="0" smtClean="0"/>
              <a:t>EPCglobal Compliant</a:t>
            </a:r>
          </a:p>
          <a:p>
            <a:pPr algn="ctr">
              <a:spcAft>
                <a:spcPts val="300"/>
              </a:spcAft>
            </a:pPr>
            <a:r>
              <a:rPr lang="en-US" sz="1800" dirty="0" smtClean="0"/>
              <a:t>High IP Rating</a:t>
            </a:r>
          </a:p>
          <a:p>
            <a:pPr algn="ctr">
              <a:spcAft>
                <a:spcPts val="300"/>
              </a:spcAft>
            </a:pPr>
            <a:r>
              <a:rPr lang="en-US" sz="1800" dirty="0" smtClean="0"/>
              <a:t>Performance Reliability</a:t>
            </a:r>
          </a:p>
          <a:p>
            <a:pPr algn="ctr">
              <a:spcAft>
                <a:spcPts val="300"/>
              </a:spcAft>
            </a:pPr>
            <a:r>
              <a:rPr lang="en-US" sz="1800" dirty="0" smtClean="0"/>
              <a:t>Service and Support</a:t>
            </a:r>
          </a:p>
        </p:txBody>
      </p:sp>
      <p:cxnSp>
        <p:nvCxnSpPr>
          <p:cNvPr id="20" name="Straight Connector 19"/>
          <p:cNvCxnSpPr/>
          <p:nvPr/>
        </p:nvCxnSpPr>
        <p:spPr>
          <a:xfrm rot="16200000" flipH="1">
            <a:off x="532198" y="3869467"/>
            <a:ext cx="4531659" cy="13447"/>
          </a:xfrm>
          <a:prstGeom prst="line">
            <a:avLst/>
          </a:prstGeom>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46691" y="1315538"/>
            <a:ext cx="1903406" cy="338554"/>
          </a:xfrm>
          <a:prstGeom prst="rect">
            <a:avLst/>
          </a:prstGeom>
          <a:solidFill>
            <a:srgbClr val="92D050"/>
          </a:solidFill>
        </p:spPr>
        <p:txBody>
          <a:bodyPr wrap="none" lIns="91440" tIns="45720" rIns="91440" bIns="45720">
            <a:spAutoFit/>
          </a:bodyPr>
          <a:lstStyle/>
          <a:p>
            <a:pPr algn="ctr"/>
            <a:r>
              <a:rPr lang="en-US" sz="1600" b="0" cap="none" spc="0" dirty="0" smtClean="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rPr>
              <a:t>ROBUST HARDWARE</a:t>
            </a:r>
            <a:endParaRPr lang="en-US" sz="1800" b="0" cap="none" spc="0" dirty="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endParaRPr>
          </a:p>
        </p:txBody>
      </p:sp>
      <p:sp>
        <p:nvSpPr>
          <p:cNvPr id="26" name="Rectangle 25"/>
          <p:cNvSpPr/>
          <p:nvPr/>
        </p:nvSpPr>
        <p:spPr>
          <a:xfrm>
            <a:off x="3251438" y="1306574"/>
            <a:ext cx="2052486" cy="338554"/>
          </a:xfrm>
          <a:prstGeom prst="rect">
            <a:avLst/>
          </a:prstGeom>
          <a:solidFill>
            <a:srgbClr val="92D050"/>
          </a:solidFill>
        </p:spPr>
        <p:txBody>
          <a:bodyPr wrap="none" lIns="91440" tIns="45720" rIns="91440" bIns="45720">
            <a:spAutoFit/>
          </a:bodyPr>
          <a:lstStyle/>
          <a:p>
            <a:pPr algn="ctr"/>
            <a:r>
              <a:rPr lang="en-US" sz="1600" dirty="0" smtClean="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rPr>
              <a:t>MY-ASSET </a:t>
            </a:r>
            <a:r>
              <a:rPr lang="en-US" sz="1600" b="0" cap="none" spc="0" dirty="0" smtClean="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rPr>
              <a:t> SOFTWARE</a:t>
            </a:r>
            <a:endParaRPr lang="en-US" sz="1800" b="0" cap="none" spc="0" dirty="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endParaRPr>
          </a:p>
        </p:txBody>
      </p:sp>
      <p:sp>
        <p:nvSpPr>
          <p:cNvPr id="28" name="Rectangle 27"/>
          <p:cNvSpPr/>
          <p:nvPr/>
        </p:nvSpPr>
        <p:spPr>
          <a:xfrm>
            <a:off x="5968961" y="1324504"/>
            <a:ext cx="3059128" cy="338554"/>
          </a:xfrm>
          <a:prstGeom prst="rect">
            <a:avLst/>
          </a:prstGeom>
          <a:solidFill>
            <a:srgbClr val="92D050"/>
          </a:solidFill>
        </p:spPr>
        <p:txBody>
          <a:bodyPr wrap="square" lIns="91440" tIns="45720" rIns="91440" bIns="45720">
            <a:spAutoFit/>
          </a:bodyPr>
          <a:lstStyle/>
          <a:p>
            <a:pPr algn="ctr"/>
            <a:r>
              <a:rPr lang="en-US" sz="1600" b="0" cap="none" spc="0" dirty="0" smtClean="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rPr>
              <a:t>ENTERPRISE </a:t>
            </a:r>
            <a:r>
              <a:rPr lang="en-US" sz="1600" dirty="0" smtClean="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rPr>
              <a:t>INTEGRATION</a:t>
            </a:r>
            <a:endParaRPr lang="en-US" sz="1800" b="0" cap="none" spc="0" dirty="0">
              <a:ln w="18415" cmpd="sng">
                <a:noFill/>
                <a:prstDash val="solid"/>
              </a:ln>
              <a:solidFill>
                <a:schemeClr val="tx1">
                  <a:lumMod val="95000"/>
                  <a:lumOff val="5000"/>
                </a:schemeClr>
              </a:solidFill>
              <a:effectLst>
                <a:outerShdw blurRad="50800" dist="38100" dir="13500000" algn="br" rotWithShape="0">
                  <a:prstClr val="black">
                    <a:alpha val="40000"/>
                  </a:prstClr>
                </a:outerShdw>
              </a:effectLst>
            </a:endParaRPr>
          </a:p>
        </p:txBody>
      </p:sp>
      <p:sp>
        <p:nvSpPr>
          <p:cNvPr id="29" name="Rectangle 28"/>
          <p:cNvSpPr/>
          <p:nvPr/>
        </p:nvSpPr>
        <p:spPr>
          <a:xfrm>
            <a:off x="5980864" y="3758343"/>
            <a:ext cx="3059128" cy="1515800"/>
          </a:xfrm>
          <a:prstGeom prst="rect">
            <a:avLst/>
          </a:prstGeom>
        </p:spPr>
        <p:txBody>
          <a:bodyPr wrap="square">
            <a:spAutoFit/>
          </a:bodyPr>
          <a:lstStyle/>
          <a:p>
            <a:pPr algn="ctr">
              <a:spcAft>
                <a:spcPts val="300"/>
              </a:spcAft>
            </a:pPr>
            <a:r>
              <a:rPr lang="en-US" sz="1800" dirty="0" smtClean="0"/>
              <a:t>Software interface to Enterprise system to provide Right Information at the Right Time</a:t>
            </a:r>
          </a:p>
          <a:p>
            <a:pPr algn="ctr">
              <a:spcAft>
                <a:spcPts val="300"/>
              </a:spcAft>
            </a:pPr>
            <a:r>
              <a:rPr lang="en-US" sz="1800" b="1" dirty="0" smtClean="0"/>
              <a:t>M</a:t>
            </a:r>
            <a:r>
              <a:rPr lang="en-US" sz="1800" dirty="0" smtClean="0"/>
              <a:t>aster </a:t>
            </a:r>
            <a:r>
              <a:rPr lang="en-US" sz="1800" b="1" dirty="0" smtClean="0"/>
              <a:t>D</a:t>
            </a:r>
            <a:r>
              <a:rPr lang="en-US" sz="1800" dirty="0" smtClean="0"/>
              <a:t>ata </a:t>
            </a:r>
            <a:r>
              <a:rPr lang="en-US" sz="1800" b="1" dirty="0" smtClean="0"/>
              <a:t>M</a:t>
            </a:r>
            <a:r>
              <a:rPr lang="en-US" sz="1800" dirty="0" smtClean="0"/>
              <a:t>anagement</a:t>
            </a:r>
          </a:p>
        </p:txBody>
      </p:sp>
      <p:pic>
        <p:nvPicPr>
          <p:cNvPr id="31" name="Picture 2" descr="C:\Users\Admin\Pictures\SAP.gif"/>
          <p:cNvPicPr>
            <a:picLocks noChangeAspect="1" noChangeArrowheads="1"/>
          </p:cNvPicPr>
          <p:nvPr/>
        </p:nvPicPr>
        <p:blipFill>
          <a:blip r:embed="rId3"/>
          <a:srcRect/>
          <a:stretch>
            <a:fillRect/>
          </a:stretch>
        </p:blipFill>
        <p:spPr bwMode="auto">
          <a:xfrm>
            <a:off x="6070242" y="1905000"/>
            <a:ext cx="1171554" cy="608764"/>
          </a:xfrm>
          <a:prstGeom prst="rect">
            <a:avLst/>
          </a:prstGeom>
          <a:noFill/>
        </p:spPr>
      </p:pic>
      <p:cxnSp>
        <p:nvCxnSpPr>
          <p:cNvPr id="33" name="Straight Connector 32"/>
          <p:cNvCxnSpPr/>
          <p:nvPr/>
        </p:nvCxnSpPr>
        <p:spPr>
          <a:xfrm rot="16200000" flipH="1">
            <a:off x="3544973" y="3899647"/>
            <a:ext cx="4531659" cy="13447"/>
          </a:xfrm>
          <a:prstGeom prst="line">
            <a:avLst/>
          </a:prstGeom>
        </p:spPr>
        <p:style>
          <a:lnRef idx="2">
            <a:schemeClr val="accent1"/>
          </a:lnRef>
          <a:fillRef idx="0">
            <a:schemeClr val="accent1"/>
          </a:fillRef>
          <a:effectRef idx="1">
            <a:schemeClr val="accent1"/>
          </a:effectRef>
          <a:fontRef idx="minor">
            <a:schemeClr val="tx1"/>
          </a:fontRef>
        </p:style>
      </p:cxnSp>
      <p:pic>
        <p:nvPicPr>
          <p:cNvPr id="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84971"/>
            <a:ext cx="860420" cy="80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5025" y="1839912"/>
            <a:ext cx="6381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2803063782"/>
              </p:ext>
            </p:extLst>
          </p:nvPr>
        </p:nvGraphicFramePr>
        <p:xfrm>
          <a:off x="1149668" y="1752600"/>
          <a:ext cx="831532" cy="830513"/>
        </p:xfrm>
        <a:graphic>
          <a:graphicData uri="http://schemas.openxmlformats.org/presentationml/2006/ole">
            <mc:AlternateContent xmlns:mc="http://schemas.openxmlformats.org/markup-compatibility/2006">
              <mc:Choice xmlns:v="urn:schemas-microsoft-com:vml" Requires="v">
                <p:oleObj spid="_x0000_s2072" name="Bitmap Image" r:id="rId6" imgW="4334480" imgH="3142857" progId="PBrush">
                  <p:embed/>
                </p:oleObj>
              </mc:Choice>
              <mc:Fallback>
                <p:oleObj name="Bitmap Image" r:id="rId6" imgW="4334480" imgH="3142857"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9668" y="1752600"/>
                        <a:ext cx="831532" cy="830513"/>
                      </a:xfrm>
                      <a:prstGeom prst="rect">
                        <a:avLst/>
                      </a:prstGeom>
                      <a:noFill/>
                      <a:ln>
                        <a:noFill/>
                      </a:ln>
                    </p:spPr>
                  </p:pic>
                </p:oleObj>
              </mc:Fallback>
            </mc:AlternateContent>
          </a:graphicData>
        </a:graphic>
      </p:graphicFrame>
      <p:pic>
        <p:nvPicPr>
          <p:cNvPr id="3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2657001"/>
            <a:ext cx="1087304" cy="10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5336" y="3758343"/>
            <a:ext cx="818168" cy="8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descr="Image result for RFID Viper Inlay"/>
          <p:cNvPicPr>
            <a:picLocks noChangeAspect="1" noChangeArrowheads="1"/>
          </p:cNvPicPr>
          <p:nvPr/>
        </p:nvPicPr>
        <p:blipFill>
          <a:blip r:embed="rId10" cstate="print">
            <a:extLst>
              <a:ext uri="{28A0092B-C50C-407E-A947-70E740481C1C}">
                <a14:useLocalDpi xmlns:a14="http://schemas.microsoft.com/office/drawing/2010/main" val="0"/>
              </a:ext>
            </a:extLst>
          </a:blip>
          <a:srcRect t="41699" b="42796"/>
          <a:stretch>
            <a:fillRect/>
          </a:stretch>
        </p:blipFill>
        <p:spPr bwMode="auto">
          <a:xfrm rot="18674174">
            <a:off x="1363356" y="3105249"/>
            <a:ext cx="1463842" cy="27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descr="Image result for RFID Viper Inla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8641435">
            <a:off x="1803671" y="4041295"/>
            <a:ext cx="716808" cy="31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91302" y="2971800"/>
            <a:ext cx="3026223" cy="1015663"/>
          </a:xfrm>
          <a:prstGeom prst="rect">
            <a:avLst/>
          </a:prstGeom>
        </p:spPr>
        <p:txBody>
          <a:bodyPr wrap="square">
            <a:spAutoFit/>
          </a:bodyPr>
          <a:lstStyle/>
          <a:p>
            <a:r>
              <a:rPr lang="en-US" sz="1200" dirty="0"/>
              <a:t>STA My-Asset Tracking System enables efficient management of fixed or movable assets and also helps in maintaining the complete history of assets with automated processes.</a:t>
            </a:r>
          </a:p>
        </p:txBody>
      </p:sp>
      <p:sp>
        <p:nvSpPr>
          <p:cNvPr id="4" name="Rectangle 3"/>
          <p:cNvSpPr/>
          <p:nvPr/>
        </p:nvSpPr>
        <p:spPr>
          <a:xfrm>
            <a:off x="2814788" y="3981271"/>
            <a:ext cx="2996013" cy="1200329"/>
          </a:xfrm>
          <a:prstGeom prst="rect">
            <a:avLst/>
          </a:prstGeom>
        </p:spPr>
        <p:txBody>
          <a:bodyPr wrap="square">
            <a:spAutoFit/>
          </a:bodyPr>
          <a:lstStyle/>
          <a:p>
            <a:pPr algn="just"/>
            <a:r>
              <a:rPr lang="en-US" sz="1200" dirty="0"/>
              <a:t>STA My-Asset Systems is a user-friendly, commanding tool which intensifies businesses with large range of features. It is extremely compatible with different types of readers and tags and can generate a wide combination of reports.</a:t>
            </a:r>
          </a:p>
        </p:txBody>
      </p:sp>
      <p:sp>
        <p:nvSpPr>
          <p:cNvPr id="5" name="Rectangle 4"/>
          <p:cNvSpPr/>
          <p:nvPr/>
        </p:nvSpPr>
        <p:spPr>
          <a:xfrm>
            <a:off x="2814788" y="5124271"/>
            <a:ext cx="3002738" cy="1200329"/>
          </a:xfrm>
          <a:prstGeom prst="rect">
            <a:avLst/>
          </a:prstGeom>
        </p:spPr>
        <p:txBody>
          <a:bodyPr wrap="square">
            <a:spAutoFit/>
          </a:bodyPr>
          <a:lstStyle/>
          <a:p>
            <a:pPr algn="just"/>
            <a:r>
              <a:rPr lang="en-US" sz="1200" dirty="0"/>
              <a:t>While it enables seamless asset management at the operational level, the advanced reporting capabilities of STA My-Asset Systems enables the strategic management to take informed decisions to optimize performance of every asset.</a:t>
            </a:r>
          </a:p>
        </p:txBody>
      </p:sp>
      <p:pic>
        <p:nvPicPr>
          <p:cNvPr id="43" name="Picture 2" descr="D:\RFID\ClipArt\Stallion_logo20110727174758_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3300" y="1790700"/>
            <a:ext cx="1104900" cy="11049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pic>
        <p:nvPicPr>
          <p:cNvPr id="2060" name="Picture 12" descr="Image result for tally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176" t="13501" r="15964" b="10403"/>
          <a:stretch/>
        </p:blipFill>
        <p:spPr bwMode="auto">
          <a:xfrm>
            <a:off x="7498525" y="1957316"/>
            <a:ext cx="1195100" cy="5572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70242" y="2819400"/>
            <a:ext cx="2957847" cy="707886"/>
          </a:xfrm>
          <a:prstGeom prst="rect">
            <a:avLst/>
          </a:prstGeom>
          <a:noFill/>
        </p:spPr>
        <p:txBody>
          <a:bodyPr wrap="square" rtlCol="0">
            <a:spAutoFit/>
          </a:bodyPr>
          <a:lstStyle/>
          <a:p>
            <a:r>
              <a:rPr lang="en-US" sz="2000" b="1" dirty="0" smtClean="0"/>
              <a:t>…we can integrate with any ERP system.</a:t>
            </a:r>
          </a:p>
        </p:txBody>
      </p:sp>
    </p:spTree>
    <p:extLst>
      <p:ext uri="{BB962C8B-B14F-4D97-AF65-F5344CB8AC3E}">
        <p14:creationId xmlns:p14="http://schemas.microsoft.com/office/powerpoint/2010/main" val="102003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70037"/>
            <a:ext cx="8382000" cy="4525963"/>
          </a:xfrm>
        </p:spPr>
        <p:txBody>
          <a:bodyPr>
            <a:noAutofit/>
          </a:bodyPr>
          <a:lstStyle/>
          <a:p>
            <a:pPr>
              <a:lnSpc>
                <a:spcPct val="125000"/>
              </a:lnSpc>
              <a:spcBef>
                <a:spcPct val="25000"/>
              </a:spcBef>
              <a:buFont typeface="Wingdings" pitchFamily="2" charset="2"/>
              <a:buChar char="q"/>
            </a:pPr>
            <a:r>
              <a:rPr lang="en-US" sz="2100" dirty="0"/>
              <a:t>Passive UHF RFID tags are applied on all the fixed and movable assets.</a:t>
            </a:r>
          </a:p>
          <a:p>
            <a:pPr>
              <a:lnSpc>
                <a:spcPct val="125000"/>
              </a:lnSpc>
              <a:spcBef>
                <a:spcPct val="25000"/>
              </a:spcBef>
              <a:buFont typeface="Wingdings" pitchFamily="2" charset="2"/>
              <a:buChar char="q"/>
            </a:pPr>
            <a:r>
              <a:rPr lang="en-US" sz="2100" dirty="0"/>
              <a:t>Each tag will have a unique ID which will be the identifier of the asset. And this will be used for getting all the relevant details about the asset from the asset database. </a:t>
            </a:r>
          </a:p>
          <a:p>
            <a:pPr>
              <a:lnSpc>
                <a:spcPct val="125000"/>
              </a:lnSpc>
              <a:spcBef>
                <a:spcPct val="25000"/>
              </a:spcBef>
              <a:buFont typeface="Wingdings" pitchFamily="2" charset="2"/>
              <a:buChar char="q"/>
            </a:pPr>
            <a:r>
              <a:rPr lang="en-US" sz="2100" dirty="0"/>
              <a:t>Fixed readers are installed at every check point to track the move-in and move-outs of the assets. </a:t>
            </a:r>
          </a:p>
          <a:p>
            <a:pPr>
              <a:lnSpc>
                <a:spcPct val="125000"/>
              </a:lnSpc>
              <a:spcBef>
                <a:spcPct val="25000"/>
              </a:spcBef>
              <a:buFont typeface="Wingdings" pitchFamily="2" charset="2"/>
              <a:buChar char="q"/>
            </a:pPr>
            <a:r>
              <a:rPr lang="en-US" sz="2100" dirty="0"/>
              <a:t>Fixed readers will also aid in providing the general location of the tagged objects.</a:t>
            </a:r>
          </a:p>
          <a:p>
            <a:pPr>
              <a:lnSpc>
                <a:spcPct val="125000"/>
              </a:lnSpc>
              <a:spcBef>
                <a:spcPct val="25000"/>
              </a:spcBef>
              <a:buFont typeface="Wingdings" pitchFamily="2" charset="2"/>
              <a:buChar char="q"/>
            </a:pPr>
            <a:r>
              <a:rPr lang="en-US" sz="2100" dirty="0"/>
              <a:t>Handheld readers can be used for taking a inventory of the assets whenever required</a:t>
            </a:r>
            <a:r>
              <a:rPr lang="en-US" sz="2100" dirty="0" smtClean="0"/>
              <a:t>.</a:t>
            </a:r>
            <a:endParaRPr lang="en-US" sz="2100" dirty="0"/>
          </a:p>
        </p:txBody>
      </p:sp>
      <p:sp>
        <p:nvSpPr>
          <p:cNvPr id="4" name="Rounded Rectangle 3"/>
          <p:cNvSpPr/>
          <p:nvPr/>
        </p:nvSpPr>
        <p:spPr>
          <a:xfrm>
            <a:off x="0" y="427037"/>
            <a:ext cx="5029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itchFamily="34" charset="0"/>
              </a:rPr>
              <a:t>Proposed RFID Solution</a:t>
            </a:r>
            <a:endParaRPr lang="en-US" sz="2800" b="1" dirty="0"/>
          </a:p>
        </p:txBody>
      </p:sp>
      <p:sp>
        <p:nvSpPr>
          <p:cNvPr id="5"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186975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029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itchFamily="34" charset="0"/>
              </a:rPr>
              <a:t>Proposed RFID Solution</a:t>
            </a:r>
            <a:endParaRPr lang="en-US" sz="2800" b="1" dirty="0"/>
          </a:p>
        </p:txBody>
      </p:sp>
      <p:grpSp>
        <p:nvGrpSpPr>
          <p:cNvPr id="5" name="Group 22"/>
          <p:cNvGrpSpPr>
            <a:grpSpLocks/>
          </p:cNvGrpSpPr>
          <p:nvPr/>
        </p:nvGrpSpPr>
        <p:grpSpPr bwMode="auto">
          <a:xfrm>
            <a:off x="914400" y="1524000"/>
            <a:ext cx="8058150" cy="4343400"/>
            <a:chOff x="576" y="960"/>
            <a:chExt cx="5076" cy="2736"/>
          </a:xfrm>
        </p:grpSpPr>
        <p:pic>
          <p:nvPicPr>
            <p:cNvPr id="6" name="Picture 3" descr="File_Fol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8" y="1056"/>
              <a:ext cx="528"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laptop-ico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4" y="1728"/>
              <a:ext cx="792"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400_F_13912527_sBipN1vDNUl74CbCT1KkwbEL2MBNG5D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0" y="2736"/>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ompu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960"/>
              <a:ext cx="62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9"/>
            <p:cNvCxnSpPr>
              <a:cxnSpLocks noChangeShapeType="1"/>
            </p:cNvCxnSpPr>
            <p:nvPr/>
          </p:nvCxnSpPr>
          <p:spPr bwMode="auto">
            <a:xfrm rot="10800000" flipV="1">
              <a:off x="2658" y="1327"/>
              <a:ext cx="1230" cy="761"/>
            </a:xfrm>
            <a:prstGeom prst="straightConnector1">
              <a:avLst/>
            </a:prstGeom>
            <a:noFill/>
            <a:ln w="222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2" name="Straight Arrow Connector 14"/>
            <p:cNvCxnSpPr>
              <a:cxnSpLocks noChangeShapeType="1"/>
            </p:cNvCxnSpPr>
            <p:nvPr/>
          </p:nvCxnSpPr>
          <p:spPr bwMode="auto">
            <a:xfrm rot="10800000" flipV="1">
              <a:off x="2688" y="2157"/>
              <a:ext cx="1056" cy="51"/>
            </a:xfrm>
            <a:prstGeom prst="straightConnector1">
              <a:avLst/>
            </a:prstGeom>
            <a:noFill/>
            <a:ln w="222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3" name="Straight Arrow Connector 17"/>
            <p:cNvCxnSpPr>
              <a:cxnSpLocks noChangeShapeType="1"/>
            </p:cNvCxnSpPr>
            <p:nvPr/>
          </p:nvCxnSpPr>
          <p:spPr bwMode="auto">
            <a:xfrm rot="10800000">
              <a:off x="2688" y="2304"/>
              <a:ext cx="1152" cy="864"/>
            </a:xfrm>
            <a:prstGeom prst="straightConnector1">
              <a:avLst/>
            </a:prstGeom>
            <a:noFill/>
            <a:ln w="222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14" name="Straight Arrow Connector 20"/>
            <p:cNvCxnSpPr>
              <a:cxnSpLocks noChangeShapeType="1"/>
            </p:cNvCxnSpPr>
            <p:nvPr/>
          </p:nvCxnSpPr>
          <p:spPr bwMode="auto">
            <a:xfrm rot="10800000">
              <a:off x="1248" y="1392"/>
              <a:ext cx="672" cy="528"/>
            </a:xfrm>
            <a:prstGeom prst="straightConnector1">
              <a:avLst/>
            </a:prstGeom>
            <a:noFill/>
            <a:ln w="222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15" name="Documents"/>
            <p:cNvSpPr>
              <a:spLocks noEditPoints="1" noChangeArrowheads="1"/>
            </p:cNvSpPr>
            <p:nvPr/>
          </p:nvSpPr>
          <p:spPr bwMode="auto">
            <a:xfrm>
              <a:off x="2112" y="2880"/>
              <a:ext cx="336" cy="384"/>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IN" sz="1800"/>
            </a:p>
          </p:txBody>
        </p:sp>
        <p:sp>
          <p:nvSpPr>
            <p:cNvPr id="16" name="Can 24"/>
            <p:cNvSpPr>
              <a:spLocks noChangeArrowheads="1"/>
            </p:cNvSpPr>
            <p:nvPr/>
          </p:nvSpPr>
          <p:spPr bwMode="auto">
            <a:xfrm>
              <a:off x="720" y="2640"/>
              <a:ext cx="480" cy="672"/>
            </a:xfrm>
            <a:prstGeom prst="can">
              <a:avLst>
                <a:gd name="adj" fmla="val 24999"/>
              </a:avLst>
            </a:prstGeom>
            <a:solidFill>
              <a:schemeClr val="accent1"/>
            </a:solidFill>
            <a:ln w="9525" algn="ctr">
              <a:solidFill>
                <a:schemeClr val="tx1"/>
              </a:solidFill>
              <a:round/>
              <a:headEnd/>
              <a:tailEnd/>
            </a:ln>
          </p:spPr>
          <p:txBody>
            <a:bodyPr/>
            <a:lstStyle/>
            <a:p>
              <a:endParaRPr lang="en-US" sz="1800"/>
            </a:p>
          </p:txBody>
        </p:sp>
        <p:cxnSp>
          <p:nvCxnSpPr>
            <p:cNvPr id="17" name="Straight Arrow Connector 16"/>
            <p:cNvCxnSpPr/>
            <p:nvPr/>
          </p:nvCxnSpPr>
          <p:spPr bwMode="auto">
            <a:xfrm rot="16200000" flipH="1">
              <a:off x="349" y="2065"/>
              <a:ext cx="1199" cy="24"/>
            </a:xfrm>
            <a:prstGeom prst="straightConnector1">
              <a:avLst/>
            </a:prstGeom>
            <a:solidFill>
              <a:schemeClr val="accent1"/>
            </a:solidFill>
            <a:ln w="34925" cap="flat" cmpd="sng" algn="ctr">
              <a:solidFill>
                <a:schemeClr val="accent1">
                  <a:lumMod val="75000"/>
                </a:schemeClr>
              </a:solidFill>
              <a:prstDash val="dash"/>
              <a:round/>
              <a:headEnd type="arrow" w="med" len="med"/>
              <a:tailEnd type="arrow"/>
            </a:ln>
            <a:effectLst/>
          </p:spPr>
        </p:cxnSp>
        <p:cxnSp>
          <p:nvCxnSpPr>
            <p:cNvPr id="18" name="Straight Arrow Connector 37"/>
            <p:cNvCxnSpPr>
              <a:cxnSpLocks noChangeShapeType="1"/>
            </p:cNvCxnSpPr>
            <p:nvPr/>
          </p:nvCxnSpPr>
          <p:spPr bwMode="auto">
            <a:xfrm rot="10800000">
              <a:off x="1248" y="3072"/>
              <a:ext cx="816" cy="1"/>
            </a:xfrm>
            <a:prstGeom prst="straightConnector1">
              <a:avLst/>
            </a:prstGeom>
            <a:noFill/>
            <a:ln w="22225" algn="ctr">
              <a:solidFill>
                <a:schemeClr val="tx1"/>
              </a:solidFill>
              <a:prstDash val="dash"/>
              <a:round/>
              <a:headEnd type="arrow" w="med" len="med"/>
              <a:tailEnd/>
            </a:ln>
            <a:extLst>
              <a:ext uri="{909E8E84-426E-40DD-AFC4-6F175D3DCCD1}">
                <a14:hiddenFill xmlns:a14="http://schemas.microsoft.com/office/drawing/2010/main">
                  <a:noFill/>
                </a14:hiddenFill>
              </a:ext>
            </a:extLst>
          </p:spPr>
        </p:cxnSp>
        <p:sp>
          <p:nvSpPr>
            <p:cNvPr id="19" name="Right Brace 44"/>
            <p:cNvSpPr>
              <a:spLocks/>
            </p:cNvSpPr>
            <p:nvPr/>
          </p:nvSpPr>
          <p:spPr bwMode="auto">
            <a:xfrm>
              <a:off x="4752" y="960"/>
              <a:ext cx="288" cy="2736"/>
            </a:xfrm>
            <a:prstGeom prst="rightBrace">
              <a:avLst>
                <a:gd name="adj1" fmla="val 831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20" name="TextBox 45"/>
            <p:cNvSpPr txBox="1">
              <a:spLocks noChangeArrowheads="1"/>
            </p:cNvSpPr>
            <p:nvPr/>
          </p:nvSpPr>
          <p:spPr bwMode="auto">
            <a:xfrm>
              <a:off x="4980" y="1993"/>
              <a:ext cx="67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Tagged Assets</a:t>
              </a:r>
            </a:p>
          </p:txBody>
        </p:sp>
        <p:sp>
          <p:nvSpPr>
            <p:cNvPr id="21" name="TextBox 46"/>
            <p:cNvSpPr txBox="1">
              <a:spLocks noChangeArrowheads="1"/>
            </p:cNvSpPr>
            <p:nvPr/>
          </p:nvSpPr>
          <p:spPr bwMode="auto">
            <a:xfrm>
              <a:off x="2016" y="1574"/>
              <a:ext cx="6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t>Reader</a:t>
              </a:r>
            </a:p>
          </p:txBody>
        </p:sp>
        <p:sp>
          <p:nvSpPr>
            <p:cNvPr id="22" name="TextBox 47"/>
            <p:cNvSpPr txBox="1">
              <a:spLocks noChangeArrowheads="1"/>
            </p:cNvSpPr>
            <p:nvPr/>
          </p:nvSpPr>
          <p:spPr bwMode="auto">
            <a:xfrm>
              <a:off x="576" y="3312"/>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a:t>Database</a:t>
              </a:r>
            </a:p>
          </p:txBody>
        </p:sp>
        <p:sp>
          <p:nvSpPr>
            <p:cNvPr id="23" name="TextBox 48"/>
            <p:cNvSpPr txBox="1">
              <a:spLocks noChangeArrowheads="1"/>
            </p:cNvSpPr>
            <p:nvPr/>
          </p:nvSpPr>
          <p:spPr bwMode="auto">
            <a:xfrm>
              <a:off x="1920" y="3279"/>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a:t>Reports</a:t>
              </a:r>
            </a:p>
          </p:txBody>
        </p:sp>
      </p:grpSp>
      <p:pic>
        <p:nvPicPr>
          <p:cNvPr id="24" name="Picture 23"/>
          <p:cNvPicPr>
            <a:picLocks noChangeAspect="1" noChangeArrowheads="1"/>
          </p:cNvPicPr>
          <p:nvPr/>
        </p:nvPicPr>
        <p:blipFill>
          <a:blip r:embed="rId7" cstate="print"/>
          <a:srcRect/>
          <a:stretch>
            <a:fillRect/>
          </a:stretch>
        </p:blipFill>
        <p:spPr bwMode="auto">
          <a:xfrm>
            <a:off x="3124199" y="2895599"/>
            <a:ext cx="1095375" cy="1127403"/>
          </a:xfrm>
          <a:prstGeom prst="rect">
            <a:avLst/>
          </a:prstGeom>
          <a:noFill/>
          <a:ln w="9525">
            <a:noFill/>
            <a:miter lim="800000"/>
            <a:headEnd/>
            <a:tailEnd/>
          </a:ln>
        </p:spPr>
      </p:pic>
      <p:sp>
        <p:nvSpPr>
          <p:cNvPr id="25"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3563227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52762"/>
            <a:ext cx="2362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58100" y="4795837"/>
            <a:ext cx="533400" cy="4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65462"/>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b="38889"/>
          <a:stretch>
            <a:fillRect/>
          </a:stretch>
        </p:blipFill>
        <p:spPr bwMode="auto">
          <a:xfrm>
            <a:off x="3581400" y="3098800"/>
            <a:ext cx="1776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 y="3052762"/>
            <a:ext cx="20574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2247900" y="3727450"/>
            <a:ext cx="8001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0" name="Right Arrow 9"/>
          <p:cNvSpPr/>
          <p:nvPr/>
        </p:nvSpPr>
        <p:spPr>
          <a:xfrm>
            <a:off x="5707063" y="3751262"/>
            <a:ext cx="800100" cy="3810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TextBox 11"/>
          <p:cNvSpPr txBox="1">
            <a:spLocks noChangeArrowheads="1"/>
          </p:cNvSpPr>
          <p:nvPr/>
        </p:nvSpPr>
        <p:spPr bwMode="auto">
          <a:xfrm>
            <a:off x="3321050" y="4945062"/>
            <a:ext cx="248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atin typeface="+mn-lt"/>
              </a:rPr>
              <a:t>Tag &amp; Fixing Mechanism</a:t>
            </a:r>
          </a:p>
        </p:txBody>
      </p:sp>
      <p:sp>
        <p:nvSpPr>
          <p:cNvPr id="12" name="TextBox 12"/>
          <p:cNvSpPr txBox="1">
            <a:spLocks noChangeArrowheads="1"/>
          </p:cNvSpPr>
          <p:nvPr/>
        </p:nvSpPr>
        <p:spPr bwMode="auto">
          <a:xfrm>
            <a:off x="15875" y="4945062"/>
            <a:ext cx="2662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atin typeface="+mn-lt"/>
              </a:rPr>
              <a:t>Tag Registration &amp; Printing</a:t>
            </a:r>
          </a:p>
        </p:txBody>
      </p:sp>
      <p:sp>
        <p:nvSpPr>
          <p:cNvPr id="13" name="TextBox 13"/>
          <p:cNvSpPr txBox="1">
            <a:spLocks noChangeArrowheads="1"/>
          </p:cNvSpPr>
          <p:nvPr/>
        </p:nvSpPr>
        <p:spPr bwMode="auto">
          <a:xfrm>
            <a:off x="5956300" y="4978400"/>
            <a:ext cx="318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atin typeface="+mn-lt"/>
              </a:rPr>
              <a:t>Registered Tag Affixed On Asset</a:t>
            </a:r>
          </a:p>
        </p:txBody>
      </p:sp>
      <p:sp>
        <p:nvSpPr>
          <p:cNvPr id="14" name="TextBox 13"/>
          <p:cNvSpPr txBox="1"/>
          <p:nvPr/>
        </p:nvSpPr>
        <p:spPr>
          <a:xfrm>
            <a:off x="2336800" y="1752600"/>
            <a:ext cx="4625753" cy="58477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fontAlgn="auto" hangingPunct="1">
              <a:spcBef>
                <a:spcPts val="0"/>
              </a:spcBef>
              <a:spcAft>
                <a:spcPts val="0"/>
              </a:spcAft>
              <a:defRPr/>
            </a:pPr>
            <a:r>
              <a:rPr lang="en-US" sz="3200" b="1" dirty="0">
                <a:effectLst>
                  <a:outerShdw blurRad="38100" dist="38100" dir="2700000" algn="tl">
                    <a:srgbClr val="000000">
                      <a:alpha val="43137"/>
                    </a:srgbClr>
                  </a:outerShdw>
                </a:effectLst>
              </a:rPr>
              <a:t>Asset Registration Process</a:t>
            </a:r>
          </a:p>
        </p:txBody>
      </p:sp>
      <p:sp>
        <p:nvSpPr>
          <p:cNvPr id="15" name="Rounded Rectangle 14"/>
          <p:cNvSpPr/>
          <p:nvPr/>
        </p:nvSpPr>
        <p:spPr>
          <a:xfrm>
            <a:off x="0" y="381000"/>
            <a:ext cx="5029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itchFamily="34" charset="0"/>
              </a:rPr>
              <a:t>Proposed RFID Solution</a:t>
            </a:r>
            <a:endParaRPr lang="en-US" sz="2800" b="1" dirty="0"/>
          </a:p>
        </p:txBody>
      </p:sp>
      <p:sp>
        <p:nvSpPr>
          <p:cNvPr id="16"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27335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029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itchFamily="34" charset="0"/>
              </a:rPr>
              <a:t>Proposed RFID Solution</a:t>
            </a:r>
            <a:endParaRPr lang="en-US" sz="2800" b="1" dirty="0"/>
          </a:p>
        </p:txBody>
      </p:sp>
      <p:pic>
        <p:nvPicPr>
          <p:cNvPr id="6" name="Picture 15" descr="Image result for DCN MULTIMEDIA HIGH DERECTIVE MICROPHONE"/>
          <p:cNvPicPr>
            <a:picLocks noChangeAspect="1" noChangeArrowheads="1"/>
          </p:cNvPicPr>
          <p:nvPr/>
        </p:nvPicPr>
        <p:blipFill>
          <a:blip r:embed="rId2">
            <a:extLst>
              <a:ext uri="{28A0092B-C50C-407E-A947-70E740481C1C}">
                <a14:useLocalDpi xmlns:a14="http://schemas.microsoft.com/office/drawing/2010/main" val="0"/>
              </a:ext>
            </a:extLst>
          </a:blip>
          <a:srcRect t="11333" b="17999"/>
          <a:stretch>
            <a:fillRect/>
          </a:stretch>
        </p:blipFill>
        <p:spPr bwMode="auto">
          <a:xfrm>
            <a:off x="1112838" y="1822450"/>
            <a:ext cx="239553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Image result for DCN MULTIMEDIA HIGH DERECTIVE MICRO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48187"/>
            <a:ext cx="269716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18153">
            <a:off x="5937250" y="2606675"/>
            <a:ext cx="21748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H="1" flipV="1">
            <a:off x="3733800" y="2652712"/>
            <a:ext cx="2362200" cy="685800"/>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10000" y="3562350"/>
            <a:ext cx="2438400" cy="91916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17653" y="1076980"/>
            <a:ext cx="5416547"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en-US" sz="2800" b="1" dirty="0"/>
              <a:t>Physical Audit/Verification of Asset</a:t>
            </a:r>
          </a:p>
        </p:txBody>
      </p:sp>
      <p:sp>
        <p:nvSpPr>
          <p:cNvPr id="12"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2257672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50" y="4343400"/>
            <a:ext cx="289379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730199"/>
            <a:ext cx="2825750" cy="230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40200" y="2249487"/>
            <a:ext cx="2676525" cy="397033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p:cNvCxnSpPr/>
          <p:nvPr/>
        </p:nvCxnSpPr>
        <p:spPr>
          <a:xfrm flipV="1">
            <a:off x="3657600" y="1655762"/>
            <a:ext cx="4140200" cy="206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0200" y="2855912"/>
            <a:ext cx="2690813"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35625" y="2647950"/>
            <a:ext cx="850900" cy="180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t>ANT-2</a:t>
            </a:r>
          </a:p>
        </p:txBody>
      </p:sp>
      <p:sp>
        <p:nvSpPr>
          <p:cNvPr id="10" name="Rectangle 9"/>
          <p:cNvSpPr/>
          <p:nvPr/>
        </p:nvSpPr>
        <p:spPr>
          <a:xfrm>
            <a:off x="6657975" y="2379662"/>
            <a:ext cx="115888" cy="347663"/>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p:nvSpPr>
        <p:spPr>
          <a:xfrm>
            <a:off x="4341813" y="2647950"/>
            <a:ext cx="849312" cy="180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t>ANT-1</a:t>
            </a:r>
          </a:p>
        </p:txBody>
      </p:sp>
      <p:cxnSp>
        <p:nvCxnSpPr>
          <p:cNvPr id="12" name="Straight Connector 11"/>
          <p:cNvCxnSpPr/>
          <p:nvPr/>
        </p:nvCxnSpPr>
        <p:spPr>
          <a:xfrm flipH="1">
            <a:off x="4602163" y="2486025"/>
            <a:ext cx="2055812" cy="158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91213" y="2482850"/>
            <a:ext cx="1587" cy="17145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641850" y="2476500"/>
            <a:ext cx="1588" cy="17145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 name="TextBox 62"/>
          <p:cNvSpPr txBox="1">
            <a:spLocks noChangeArrowheads="1"/>
          </p:cNvSpPr>
          <p:nvPr/>
        </p:nvSpPr>
        <p:spPr bwMode="auto">
          <a:xfrm rot="5400000">
            <a:off x="6263481" y="1612106"/>
            <a:ext cx="725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000" b="1"/>
              <a:t>LAN Cable</a:t>
            </a:r>
          </a:p>
        </p:txBody>
      </p:sp>
      <p:sp>
        <p:nvSpPr>
          <p:cNvPr id="16" name="TextBox 63"/>
          <p:cNvSpPr txBox="1">
            <a:spLocks noChangeArrowheads="1"/>
          </p:cNvSpPr>
          <p:nvPr/>
        </p:nvSpPr>
        <p:spPr bwMode="auto">
          <a:xfrm>
            <a:off x="4902200" y="2298700"/>
            <a:ext cx="669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000" b="1"/>
              <a:t>RF  Cable</a:t>
            </a:r>
          </a:p>
        </p:txBody>
      </p:sp>
      <p:cxnSp>
        <p:nvCxnSpPr>
          <p:cNvPr id="17" name="Straight Arrow Connector 16"/>
          <p:cNvCxnSpPr/>
          <p:nvPr/>
        </p:nvCxnSpPr>
        <p:spPr>
          <a:xfrm>
            <a:off x="6061075" y="1831975"/>
            <a:ext cx="565150" cy="54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65"/>
          <p:cNvSpPr txBox="1">
            <a:spLocks noChangeArrowheads="1"/>
          </p:cNvSpPr>
          <p:nvPr/>
        </p:nvSpPr>
        <p:spPr bwMode="auto">
          <a:xfrm>
            <a:off x="5613400" y="1735137"/>
            <a:ext cx="561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000" b="1"/>
              <a:t>Reader</a:t>
            </a:r>
          </a:p>
        </p:txBody>
      </p:sp>
      <p:pic>
        <p:nvPicPr>
          <p:cNvPr id="19" name="Picture 7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00" y="3992562"/>
            <a:ext cx="9302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6705600" y="1390650"/>
            <a:ext cx="0" cy="108267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1" name="TextBox 78"/>
          <p:cNvSpPr txBox="1">
            <a:spLocks noChangeArrowheads="1"/>
          </p:cNvSpPr>
          <p:nvPr/>
        </p:nvSpPr>
        <p:spPr bwMode="auto">
          <a:xfrm>
            <a:off x="7050088" y="2751137"/>
            <a:ext cx="1863725"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700" dirty="0">
                <a:latin typeface="+mn-lt"/>
              </a:rPr>
              <a:t>If user try to take out asset without permission </a:t>
            </a:r>
          </a:p>
          <a:p>
            <a:pPr eaLnBrk="1" hangingPunct="1"/>
            <a:r>
              <a:rPr lang="en-US" sz="1700" dirty="0">
                <a:latin typeface="+mn-lt"/>
              </a:rPr>
              <a:t>My-Asset System will record the log of appropriate</a:t>
            </a:r>
          </a:p>
          <a:p>
            <a:pPr eaLnBrk="1" hangingPunct="1"/>
            <a:r>
              <a:rPr lang="en-US" sz="1700" dirty="0">
                <a:latin typeface="+mn-lt"/>
              </a:rPr>
              <a:t>asset &amp; Alert will going to be authorized </a:t>
            </a:r>
            <a:r>
              <a:rPr lang="en-US" sz="1700" dirty="0" smtClean="0">
                <a:latin typeface="+mn-lt"/>
              </a:rPr>
              <a:t>person.</a:t>
            </a:r>
            <a:endParaRPr lang="en-US" sz="1700" dirty="0">
              <a:latin typeface="+mn-lt"/>
            </a:endParaRPr>
          </a:p>
        </p:txBody>
      </p:sp>
      <p:sp>
        <p:nvSpPr>
          <p:cNvPr id="22" name="TextBox 21"/>
          <p:cNvSpPr txBox="1"/>
          <p:nvPr/>
        </p:nvSpPr>
        <p:spPr>
          <a:xfrm>
            <a:off x="2238857" y="990600"/>
            <a:ext cx="3095143"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fontAlgn="auto" hangingPunct="1">
              <a:spcBef>
                <a:spcPts val="0"/>
              </a:spcBef>
              <a:spcAft>
                <a:spcPts val="0"/>
              </a:spcAft>
              <a:defRPr/>
            </a:pPr>
            <a:r>
              <a:rPr lang="en-US" sz="2400" b="1" dirty="0" smtClean="0"/>
              <a:t>Place of Antitheft Gate</a:t>
            </a:r>
            <a:endParaRPr lang="en-US" sz="2400" b="1" dirty="0"/>
          </a:p>
        </p:txBody>
      </p:sp>
      <p:sp>
        <p:nvSpPr>
          <p:cNvPr id="23" name="TextBox 80"/>
          <p:cNvSpPr txBox="1">
            <a:spLocks noChangeArrowheads="1"/>
          </p:cNvSpPr>
          <p:nvPr/>
        </p:nvSpPr>
        <p:spPr bwMode="auto">
          <a:xfrm>
            <a:off x="1074296" y="3975100"/>
            <a:ext cx="1135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dirty="0" smtClean="0">
                <a:latin typeface="+mn-lt"/>
              </a:rPr>
              <a:t>Theft gate</a:t>
            </a:r>
            <a:endParaRPr lang="en-US" dirty="0">
              <a:latin typeface="+mn-lt"/>
            </a:endParaRPr>
          </a:p>
        </p:txBody>
      </p:sp>
      <p:sp>
        <p:nvSpPr>
          <p:cNvPr id="24" name="TextBox 81"/>
          <p:cNvSpPr txBox="1">
            <a:spLocks noChangeArrowheads="1"/>
          </p:cNvSpPr>
          <p:nvPr/>
        </p:nvSpPr>
        <p:spPr bwMode="auto">
          <a:xfrm>
            <a:off x="374650" y="6032500"/>
            <a:ext cx="2730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atin typeface="+mn-lt"/>
              </a:rPr>
              <a:t>RFID Tagged Asset on Table</a:t>
            </a:r>
          </a:p>
        </p:txBody>
      </p:sp>
      <p:sp>
        <p:nvSpPr>
          <p:cNvPr id="25" name="Rectangle 24"/>
          <p:cNvSpPr/>
          <p:nvPr/>
        </p:nvSpPr>
        <p:spPr>
          <a:xfrm>
            <a:off x="5562600" y="6145212"/>
            <a:ext cx="850900" cy="1793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a:t>ANT-3</a:t>
            </a:r>
          </a:p>
        </p:txBody>
      </p:sp>
      <p:cxnSp>
        <p:nvCxnSpPr>
          <p:cNvPr id="26" name="Straight Connector 25"/>
          <p:cNvCxnSpPr>
            <a:stCxn id="10" idx="2"/>
          </p:cNvCxnSpPr>
          <p:nvPr/>
        </p:nvCxnSpPr>
        <p:spPr>
          <a:xfrm>
            <a:off x="6715125" y="2727325"/>
            <a:ext cx="0" cy="3506787"/>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502400" y="6243638"/>
            <a:ext cx="247652"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0" y="381000"/>
            <a:ext cx="5029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itchFamily="34" charset="0"/>
              </a:rPr>
              <a:t>Proposed RFID Solution</a:t>
            </a:r>
            <a:endParaRPr lang="en-US" sz="2800" b="1" dirty="0"/>
          </a:p>
        </p:txBody>
      </p:sp>
      <p:sp>
        <p:nvSpPr>
          <p:cNvPr id="29"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
        <p:nvSpPr>
          <p:cNvPr id="30" name="Rectangle 29"/>
          <p:cNvSpPr/>
          <p:nvPr/>
        </p:nvSpPr>
        <p:spPr>
          <a:xfrm>
            <a:off x="4419600" y="6145212"/>
            <a:ext cx="850900" cy="1793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00" b="1" dirty="0" smtClean="0"/>
              <a:t>ANT-4</a:t>
            </a:r>
            <a:endParaRPr lang="en-US" sz="1000" b="1" dirty="0"/>
          </a:p>
        </p:txBody>
      </p:sp>
      <p:cxnSp>
        <p:nvCxnSpPr>
          <p:cNvPr id="31" name="Straight Connector 30"/>
          <p:cNvCxnSpPr/>
          <p:nvPr/>
        </p:nvCxnSpPr>
        <p:spPr>
          <a:xfrm flipH="1">
            <a:off x="5314948" y="6248400"/>
            <a:ext cx="247652"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400800" y="6248400"/>
            <a:ext cx="247652"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82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1905000"/>
            <a:ext cx="77724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eaLnBrk="1" hangingPunct="1">
              <a:buFont typeface="Wingdings" pitchFamily="2" charset="2"/>
              <a:buChar char="q"/>
            </a:pPr>
            <a:r>
              <a:rPr lang="en-US" sz="2300" dirty="0"/>
              <a:t>Monitoring and tracking Asset </a:t>
            </a:r>
            <a:r>
              <a:rPr lang="en-US" sz="2300" dirty="0" smtClean="0"/>
              <a:t>movement.</a:t>
            </a:r>
            <a:endParaRPr lang="en-US" sz="2300" dirty="0"/>
          </a:p>
          <a:p>
            <a:pPr marL="342900" indent="-342900" algn="just" eaLnBrk="1" hangingPunct="1">
              <a:buFont typeface="Wingdings" pitchFamily="2" charset="2"/>
              <a:buChar char="q"/>
            </a:pPr>
            <a:r>
              <a:rPr lang="en-US" sz="2300" dirty="0"/>
              <a:t>Better Asset visibility and Asset </a:t>
            </a:r>
            <a:r>
              <a:rPr lang="en-US" sz="2300" dirty="0" smtClean="0"/>
              <a:t>utilization.</a:t>
            </a:r>
            <a:endParaRPr lang="en-US" sz="2300" dirty="0"/>
          </a:p>
          <a:p>
            <a:pPr marL="342900" indent="-342900" algn="just" eaLnBrk="1" hangingPunct="1">
              <a:buFont typeface="Wingdings" pitchFamily="2" charset="2"/>
              <a:buChar char="q"/>
            </a:pPr>
            <a:r>
              <a:rPr lang="en-US" sz="2300" dirty="0"/>
              <a:t>Quick allocation of Assets and immediate update on their </a:t>
            </a:r>
            <a:r>
              <a:rPr lang="en-US" sz="2300" dirty="0" smtClean="0"/>
              <a:t>status.</a:t>
            </a:r>
            <a:endParaRPr lang="en-US" sz="2300" dirty="0"/>
          </a:p>
          <a:p>
            <a:pPr marL="342900" indent="-342900" algn="just" eaLnBrk="1" hangingPunct="1">
              <a:buFont typeface="Wingdings" pitchFamily="2" charset="2"/>
              <a:buChar char="q"/>
            </a:pPr>
            <a:r>
              <a:rPr lang="en-US" sz="2300" dirty="0"/>
              <a:t>Identification of the deviations from expected Asset location or </a:t>
            </a:r>
            <a:r>
              <a:rPr lang="en-US" sz="2300" dirty="0" smtClean="0"/>
              <a:t>condition.</a:t>
            </a:r>
            <a:endParaRPr lang="en-US" sz="2300" dirty="0"/>
          </a:p>
          <a:p>
            <a:pPr marL="342900" indent="-342900" algn="just" eaLnBrk="1" hangingPunct="1">
              <a:buFont typeface="Wingdings" pitchFamily="2" charset="2"/>
              <a:buChar char="q"/>
            </a:pPr>
            <a:r>
              <a:rPr lang="en-US" sz="2300" dirty="0"/>
              <a:t>Generation of trigger/exception based alerts or specific warning </a:t>
            </a:r>
            <a:r>
              <a:rPr lang="en-US" sz="2300" dirty="0" smtClean="0"/>
              <a:t>notifications.</a:t>
            </a:r>
            <a:endParaRPr lang="en-US" sz="2300" dirty="0"/>
          </a:p>
          <a:p>
            <a:pPr marL="342900" indent="-342900" algn="just" eaLnBrk="1" hangingPunct="1">
              <a:buFont typeface="Wingdings" pitchFamily="2" charset="2"/>
              <a:buChar char="q"/>
            </a:pPr>
            <a:r>
              <a:rPr lang="en-US" sz="2300" dirty="0"/>
              <a:t>Access to historical data for identification and elimination of operational </a:t>
            </a:r>
            <a:r>
              <a:rPr lang="en-US" sz="2300" dirty="0" smtClean="0"/>
              <a:t>bottlenecks.</a:t>
            </a:r>
            <a:endParaRPr lang="en-US" sz="2300" dirty="0"/>
          </a:p>
          <a:p>
            <a:pPr marL="342900" indent="-342900" algn="just" eaLnBrk="1" hangingPunct="1">
              <a:buFont typeface="Wingdings" pitchFamily="2" charset="2"/>
              <a:buChar char="q"/>
            </a:pPr>
            <a:r>
              <a:rPr lang="en-US" sz="2300" dirty="0"/>
              <a:t>Maintenance of Asset inventories and validation of the Asset </a:t>
            </a:r>
            <a:r>
              <a:rPr lang="en-US" sz="2300" dirty="0" smtClean="0"/>
              <a:t>utilization.</a:t>
            </a:r>
            <a:endParaRPr lang="en-US" sz="2300" dirty="0"/>
          </a:p>
        </p:txBody>
      </p:sp>
      <p:sp>
        <p:nvSpPr>
          <p:cNvPr id="5" name="TextBox 4"/>
          <p:cNvSpPr txBox="1"/>
          <p:nvPr/>
        </p:nvSpPr>
        <p:spPr>
          <a:xfrm>
            <a:off x="533400" y="1305580"/>
            <a:ext cx="6858000" cy="52322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fontAlgn="auto" hangingPunct="1">
              <a:spcBef>
                <a:spcPts val="0"/>
              </a:spcBef>
              <a:spcAft>
                <a:spcPts val="0"/>
              </a:spcAft>
              <a:defRPr/>
            </a:pPr>
            <a:r>
              <a:rPr lang="en-US" sz="2800" b="1" dirty="0"/>
              <a:t>STA My-Asset System enables the following:</a:t>
            </a:r>
          </a:p>
        </p:txBody>
      </p:sp>
      <p:sp>
        <p:nvSpPr>
          <p:cNvPr id="6" name="Rounded Rectangle 5"/>
          <p:cNvSpPr/>
          <p:nvPr/>
        </p:nvSpPr>
        <p:spPr>
          <a:xfrm>
            <a:off x="0" y="381000"/>
            <a:ext cx="5029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alibri" pitchFamily="34" charset="0"/>
              </a:rPr>
              <a:t>Benefits of RFID </a:t>
            </a:r>
            <a:r>
              <a:rPr lang="en-US" sz="2800" b="1" dirty="0">
                <a:latin typeface="Calibri" pitchFamily="34" charset="0"/>
              </a:rPr>
              <a:t>Solution</a:t>
            </a:r>
            <a:endParaRPr lang="en-US" sz="2800" b="1" dirty="0"/>
          </a:p>
        </p:txBody>
      </p:sp>
      <p:sp>
        <p:nvSpPr>
          <p:cNvPr id="7"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87557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029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alibri" pitchFamily="34" charset="0"/>
              </a:rPr>
              <a:t>Benefits of RFID </a:t>
            </a:r>
            <a:r>
              <a:rPr lang="en-US" sz="2800" b="1" dirty="0">
                <a:latin typeface="Calibri" pitchFamily="34" charset="0"/>
              </a:rPr>
              <a:t>Solution</a:t>
            </a:r>
            <a:endParaRPr lang="en-US" sz="2800" b="1" dirty="0"/>
          </a:p>
        </p:txBody>
      </p:sp>
      <p:sp>
        <p:nvSpPr>
          <p:cNvPr id="5" name="Rectangle 50"/>
          <p:cNvSpPr>
            <a:spLocks noChangeArrowheads="1"/>
          </p:cNvSpPr>
          <p:nvPr/>
        </p:nvSpPr>
        <p:spPr bwMode="auto">
          <a:xfrm>
            <a:off x="304800" y="1600200"/>
            <a:ext cx="84550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b="1" u="sng" dirty="0">
                <a:effectLst>
                  <a:outerShdw blurRad="38100" dist="38100" dir="2700000" algn="tl">
                    <a:srgbClr val="000000">
                      <a:alpha val="43137"/>
                    </a:srgbClr>
                  </a:outerShdw>
                </a:effectLst>
              </a:rPr>
              <a:t>Fully automated:</a:t>
            </a:r>
            <a:r>
              <a:rPr lang="en-US" dirty="0"/>
              <a:t> My-Asset is a paperless, fully digitized and flexible tracking and management solution which can work with multiple readers and databases. Total asset aging and history can be maintained and viewed at all times. Every asset can be linked to multiple users and vice-versa. Details of assets and assigned tags can be printed as labels using a label printer</a:t>
            </a:r>
          </a:p>
          <a:p>
            <a:pPr algn="just" eaLnBrk="1" hangingPunct="1"/>
            <a:r>
              <a:rPr lang="en-US" b="1" u="sng" dirty="0">
                <a:effectLst>
                  <a:outerShdw blurRad="38100" dist="38100" dir="2700000" algn="tl">
                    <a:srgbClr val="000000">
                      <a:alpha val="43137"/>
                    </a:srgbClr>
                  </a:outerShdw>
                </a:effectLst>
              </a:rPr>
              <a:t>Alerts and Alarms:</a:t>
            </a:r>
            <a:r>
              <a:rPr lang="en-US" dirty="0"/>
              <a:t> Warranty, tracks and schedules maintenance and expiry dates are maintained and alerts and alarms are given to user accordingly. Alerts and alarms are also given when a user or asset enters to unpermitted area. Alerts are received on SMS and Email to ensure that the user reads and responds instantly.</a:t>
            </a:r>
          </a:p>
          <a:p>
            <a:pPr algn="just" eaLnBrk="1" hangingPunct="1"/>
            <a:r>
              <a:rPr lang="en-US" b="1" u="sng" dirty="0">
                <a:effectLst>
                  <a:outerShdw blurRad="38100" dist="38100" dir="2700000" algn="tl">
                    <a:srgbClr val="000000">
                      <a:alpha val="43137"/>
                    </a:srgbClr>
                  </a:outerShdw>
                </a:effectLst>
              </a:rPr>
              <a:t>Quick and advanced search and efficient report generation:</a:t>
            </a:r>
            <a:r>
              <a:rPr lang="en-US" dirty="0"/>
              <a:t> User –friendly report generation rendered as graphs and charts, coupled with features to slice, dice and sort data and save in all formats (Microsoft excel as well) empowers the users of My-Asset to make swift and informed decisions.</a:t>
            </a:r>
          </a:p>
          <a:p>
            <a:pPr algn="just" eaLnBrk="1" hangingPunct="1"/>
            <a:r>
              <a:rPr lang="en-US" b="1" u="sng" dirty="0">
                <a:effectLst>
                  <a:outerShdw blurRad="38100" dist="38100" dir="2700000" algn="tl">
                    <a:srgbClr val="000000">
                      <a:alpha val="43137"/>
                    </a:srgbClr>
                  </a:outerShdw>
                </a:effectLst>
              </a:rPr>
              <a:t>Support Group of companies:</a:t>
            </a:r>
            <a:r>
              <a:rPr lang="en-US" dirty="0"/>
              <a:t> My-Asset can be implemented to track assets across multiple (group of) companies thereby creating a unique asset management and tracking system at a group level.</a:t>
            </a:r>
          </a:p>
        </p:txBody>
      </p:sp>
      <p:sp>
        <p:nvSpPr>
          <p:cNvPr id="7" name="TextBox 6"/>
          <p:cNvSpPr txBox="1"/>
          <p:nvPr/>
        </p:nvSpPr>
        <p:spPr>
          <a:xfrm>
            <a:off x="609600" y="990600"/>
            <a:ext cx="6355907"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fontAlgn="auto" hangingPunct="1">
              <a:spcBef>
                <a:spcPts val="0"/>
              </a:spcBef>
              <a:spcAft>
                <a:spcPts val="0"/>
              </a:spcAft>
              <a:defRPr/>
            </a:pPr>
            <a:r>
              <a:rPr lang="en-US" sz="2800" b="1" dirty="0"/>
              <a:t>Benefits of STA My-Asset Tracking System</a:t>
            </a:r>
          </a:p>
        </p:txBody>
      </p:sp>
      <p:sp>
        <p:nvSpPr>
          <p:cNvPr id="8"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3386054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61722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alibri" pitchFamily="34" charset="0"/>
              </a:rPr>
              <a:t>Valuable Asset Management Client</a:t>
            </a:r>
            <a:endParaRPr lang="en-US" sz="2800" b="1" dirty="0"/>
          </a:p>
        </p:txBody>
      </p:sp>
      <p:sp>
        <p:nvSpPr>
          <p:cNvPr id="8"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pic>
        <p:nvPicPr>
          <p:cNvPr id="2" name="Picture 1"/>
          <p:cNvPicPr>
            <a:picLocks noChangeAspect="1"/>
          </p:cNvPicPr>
          <p:nvPr/>
        </p:nvPicPr>
        <p:blipFill rotWithShape="1">
          <a:blip r:embed="rId2"/>
          <a:srcRect t="24667" b="32666"/>
          <a:stretch/>
        </p:blipFill>
        <p:spPr>
          <a:xfrm>
            <a:off x="307975" y="1300162"/>
            <a:ext cx="3048000" cy="609600"/>
          </a:xfrm>
          <a:prstGeom prst="rect">
            <a:avLst/>
          </a:prstGeom>
        </p:spPr>
      </p:pic>
      <p:pic>
        <p:nvPicPr>
          <p:cNvPr id="3" name="Picture 2"/>
          <p:cNvPicPr>
            <a:picLocks noChangeAspect="1"/>
          </p:cNvPicPr>
          <p:nvPr/>
        </p:nvPicPr>
        <p:blipFill>
          <a:blip r:embed="rId3"/>
          <a:stretch>
            <a:fillRect/>
          </a:stretch>
        </p:blipFill>
        <p:spPr>
          <a:xfrm>
            <a:off x="4172588" y="1300162"/>
            <a:ext cx="3086100" cy="676275"/>
          </a:xfrm>
          <a:prstGeom prst="rect">
            <a:avLst/>
          </a:prstGeom>
        </p:spPr>
      </p:pic>
      <p:pic>
        <p:nvPicPr>
          <p:cNvPr id="6" name="Picture 5"/>
          <p:cNvPicPr>
            <a:picLocks noChangeAspect="1"/>
          </p:cNvPicPr>
          <p:nvPr/>
        </p:nvPicPr>
        <p:blipFill>
          <a:blip r:embed="rId4"/>
          <a:stretch>
            <a:fillRect/>
          </a:stretch>
        </p:blipFill>
        <p:spPr>
          <a:xfrm>
            <a:off x="2667000" y="1996909"/>
            <a:ext cx="2447925" cy="1866900"/>
          </a:xfrm>
          <a:prstGeom prst="rect">
            <a:avLst/>
          </a:prstGeom>
        </p:spPr>
      </p:pic>
      <p:sp>
        <p:nvSpPr>
          <p:cNvPr id="9" name="AutoShape 2" descr="Image result for DR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5"/>
          <a:srcRect l="7273" t="7512" r="5455" b="938"/>
          <a:stretch/>
        </p:blipFill>
        <p:spPr>
          <a:xfrm>
            <a:off x="460375" y="3124200"/>
            <a:ext cx="1828801" cy="1857375"/>
          </a:xfrm>
          <a:prstGeom prst="rect">
            <a:avLst/>
          </a:prstGeom>
        </p:spPr>
      </p:pic>
      <p:pic>
        <p:nvPicPr>
          <p:cNvPr id="11" name="Picture 10"/>
          <p:cNvPicPr>
            <a:picLocks noChangeAspect="1"/>
          </p:cNvPicPr>
          <p:nvPr/>
        </p:nvPicPr>
        <p:blipFill>
          <a:blip r:embed="rId6"/>
          <a:stretch>
            <a:fillRect/>
          </a:stretch>
        </p:blipFill>
        <p:spPr>
          <a:xfrm>
            <a:off x="6172200" y="2438400"/>
            <a:ext cx="2466975" cy="1847850"/>
          </a:xfrm>
          <a:prstGeom prst="rect">
            <a:avLst/>
          </a:prstGeom>
        </p:spPr>
      </p:pic>
      <p:pic>
        <p:nvPicPr>
          <p:cNvPr id="12" name="Picture 11"/>
          <p:cNvPicPr>
            <a:picLocks noChangeAspect="1"/>
          </p:cNvPicPr>
          <p:nvPr/>
        </p:nvPicPr>
        <p:blipFill>
          <a:blip r:embed="rId7"/>
          <a:stretch>
            <a:fillRect/>
          </a:stretch>
        </p:blipFill>
        <p:spPr>
          <a:xfrm>
            <a:off x="4899027" y="4242961"/>
            <a:ext cx="2724150" cy="1676400"/>
          </a:xfrm>
          <a:prstGeom prst="rect">
            <a:avLst/>
          </a:prstGeom>
        </p:spPr>
      </p:pic>
      <p:pic>
        <p:nvPicPr>
          <p:cNvPr id="13" name="Picture 12"/>
          <p:cNvPicPr>
            <a:picLocks noChangeAspect="1"/>
          </p:cNvPicPr>
          <p:nvPr/>
        </p:nvPicPr>
        <p:blipFill rotWithShape="1">
          <a:blip r:embed="rId8"/>
          <a:srcRect t="4889" b="6222"/>
          <a:stretch/>
        </p:blipFill>
        <p:spPr>
          <a:xfrm>
            <a:off x="2289176" y="4207066"/>
            <a:ext cx="2143125" cy="1905000"/>
          </a:xfrm>
          <a:prstGeom prst="rect">
            <a:avLst/>
          </a:prstGeom>
        </p:spPr>
      </p:pic>
    </p:spTree>
    <p:extLst>
      <p:ext uri="{BB962C8B-B14F-4D97-AF65-F5344CB8AC3E}">
        <p14:creationId xmlns:p14="http://schemas.microsoft.com/office/powerpoint/2010/main" val="406977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About Us</a:t>
            </a:r>
            <a:endParaRPr lang="en-US" sz="2400" b="1" dirty="0"/>
          </a:p>
        </p:txBody>
      </p:sp>
      <p:pic>
        <p:nvPicPr>
          <p:cNvPr id="9" name="Picture 2"/>
          <p:cNvPicPr>
            <a:picLocks noChangeAspect="1" noChangeArrowheads="1"/>
          </p:cNvPicPr>
          <p:nvPr/>
        </p:nvPicPr>
        <p:blipFill>
          <a:blip r:embed="rId2"/>
          <a:srcRect l="14559" t="32537" r="46985" b="22610"/>
          <a:stretch>
            <a:fillRect/>
          </a:stretch>
        </p:blipFill>
        <p:spPr bwMode="auto">
          <a:xfrm>
            <a:off x="152400" y="1331889"/>
            <a:ext cx="4800600" cy="3281082"/>
          </a:xfrm>
          <a:prstGeom prst="rect">
            <a:avLst/>
          </a:prstGeom>
          <a:ln>
            <a:noFill/>
          </a:ln>
          <a:effectLst>
            <a:outerShdw blurRad="292100" dist="139700" dir="2700000" algn="tl" rotWithShape="0">
              <a:srgbClr val="333333">
                <a:alpha val="65000"/>
              </a:srgbClr>
            </a:outerShdw>
          </a:effectLst>
        </p:spPr>
      </p:pic>
      <p:sp>
        <p:nvSpPr>
          <p:cNvPr id="11" name="Rectangle 16"/>
          <p:cNvSpPr txBox="1">
            <a:spLocks noChangeArrowheads="1"/>
          </p:cNvSpPr>
          <p:nvPr/>
        </p:nvSpPr>
        <p:spPr>
          <a:xfrm>
            <a:off x="6400800" y="64008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
        <p:nvSpPr>
          <p:cNvPr id="3" name="Rectangle 2"/>
          <p:cNvSpPr/>
          <p:nvPr/>
        </p:nvSpPr>
        <p:spPr>
          <a:xfrm>
            <a:off x="5029200" y="1497449"/>
            <a:ext cx="4038600" cy="1169551"/>
          </a:xfrm>
          <a:prstGeom prst="rect">
            <a:avLst/>
          </a:prstGeom>
        </p:spPr>
        <p:txBody>
          <a:bodyPr wrap="square">
            <a:spAutoFit/>
          </a:bodyPr>
          <a:lstStyle/>
          <a:p>
            <a:pPr marL="285750" indent="-285750">
              <a:buFont typeface="Wingdings" pitchFamily="2" charset="2"/>
              <a:buChar char="q"/>
            </a:pPr>
            <a:r>
              <a:rPr lang="en-US" sz="1400" b="1" dirty="0"/>
              <a:t>We introduce ourselves as pioneer in AIDC (Auto Identification and Data Collection) with respect to Barcode, RFID (Radio Frequency Identification), EAS (Electronic Article Surveillances) and Utility Software solutions.</a:t>
            </a:r>
          </a:p>
        </p:txBody>
      </p:sp>
      <p:sp>
        <p:nvSpPr>
          <p:cNvPr id="8" name="Rectangle 7"/>
          <p:cNvSpPr/>
          <p:nvPr/>
        </p:nvSpPr>
        <p:spPr>
          <a:xfrm>
            <a:off x="5029200" y="2590800"/>
            <a:ext cx="4038600" cy="523220"/>
          </a:xfrm>
          <a:prstGeom prst="rect">
            <a:avLst/>
          </a:prstGeom>
        </p:spPr>
        <p:txBody>
          <a:bodyPr wrap="square">
            <a:spAutoFit/>
          </a:bodyPr>
          <a:lstStyle/>
          <a:p>
            <a:pPr marL="285750" indent="-285750">
              <a:buFont typeface="Wingdings" pitchFamily="2" charset="2"/>
              <a:buChar char="q"/>
            </a:pPr>
            <a:r>
              <a:rPr lang="en-IN" sz="1400" b="1" dirty="0"/>
              <a:t>There are many reasons for you to be rest assured, if it is STALLION.</a:t>
            </a:r>
            <a:endParaRPr lang="en-US" sz="1400" b="1" dirty="0"/>
          </a:p>
        </p:txBody>
      </p:sp>
      <p:sp>
        <p:nvSpPr>
          <p:cNvPr id="12" name="Rectangle 11"/>
          <p:cNvSpPr/>
          <p:nvPr/>
        </p:nvSpPr>
        <p:spPr>
          <a:xfrm>
            <a:off x="5029200" y="3124200"/>
            <a:ext cx="4114800" cy="523220"/>
          </a:xfrm>
          <a:prstGeom prst="rect">
            <a:avLst/>
          </a:prstGeom>
        </p:spPr>
        <p:txBody>
          <a:bodyPr wrap="square">
            <a:spAutoFit/>
          </a:bodyPr>
          <a:lstStyle/>
          <a:p>
            <a:pPr marL="285750" indent="-285750">
              <a:buFont typeface="Wingdings" pitchFamily="2" charset="2"/>
              <a:buChar char="q"/>
            </a:pPr>
            <a:r>
              <a:rPr lang="en-IN" sz="1400" b="1" dirty="0"/>
              <a:t>STALLION Philosophy is deep rooted among all its team members with CUSTOMER FIRST attitude.</a:t>
            </a:r>
            <a:endParaRPr lang="en-US" sz="1400" b="1" dirty="0"/>
          </a:p>
        </p:txBody>
      </p:sp>
      <p:sp>
        <p:nvSpPr>
          <p:cNvPr id="13" name="Rectangle 12"/>
          <p:cNvSpPr/>
          <p:nvPr/>
        </p:nvSpPr>
        <p:spPr>
          <a:xfrm>
            <a:off x="5029200" y="3581400"/>
            <a:ext cx="4114800" cy="738664"/>
          </a:xfrm>
          <a:prstGeom prst="rect">
            <a:avLst/>
          </a:prstGeom>
        </p:spPr>
        <p:txBody>
          <a:bodyPr wrap="square">
            <a:spAutoFit/>
          </a:bodyPr>
          <a:lstStyle/>
          <a:p>
            <a:pPr marL="285750" indent="-285750">
              <a:buFont typeface="Wingdings" pitchFamily="2" charset="2"/>
              <a:buChar char="q"/>
            </a:pPr>
            <a:r>
              <a:rPr lang="en-IN" sz="1400" b="1" dirty="0"/>
              <a:t>21 years of expertise, pan India and global presence make it unbeatable against competition.</a:t>
            </a:r>
            <a:endParaRPr lang="en-US" sz="1400" b="1" dirty="0"/>
          </a:p>
        </p:txBody>
      </p:sp>
      <p:sp>
        <p:nvSpPr>
          <p:cNvPr id="14" name="Rectangle 13"/>
          <p:cNvSpPr/>
          <p:nvPr/>
        </p:nvSpPr>
        <p:spPr>
          <a:xfrm>
            <a:off x="4648200" y="4277380"/>
            <a:ext cx="4419600" cy="523220"/>
          </a:xfrm>
          <a:prstGeom prst="rect">
            <a:avLst/>
          </a:prstGeom>
        </p:spPr>
        <p:txBody>
          <a:bodyPr wrap="square">
            <a:spAutoFit/>
          </a:bodyPr>
          <a:lstStyle/>
          <a:p>
            <a:pPr marL="645750" lvl="1" indent="-285750" algn="just">
              <a:spcAft>
                <a:spcPts val="400"/>
              </a:spcAft>
              <a:buFont typeface="Wingdings" pitchFamily="2" charset="2"/>
              <a:buChar char="q"/>
            </a:pPr>
            <a:r>
              <a:rPr lang="en-US" sz="1400" b="1" dirty="0" smtClean="0"/>
              <a:t>One </a:t>
            </a:r>
            <a:r>
              <a:rPr lang="en-US" sz="1400" b="1" dirty="0"/>
              <a:t>of the  Leading companies in India to give entire RFID Solutions.</a:t>
            </a:r>
          </a:p>
        </p:txBody>
      </p:sp>
      <p:sp>
        <p:nvSpPr>
          <p:cNvPr id="15" name="Rectangle 14"/>
          <p:cNvSpPr/>
          <p:nvPr/>
        </p:nvSpPr>
        <p:spPr>
          <a:xfrm>
            <a:off x="304800" y="4848017"/>
            <a:ext cx="8382000" cy="1400383"/>
          </a:xfrm>
          <a:prstGeom prst="rect">
            <a:avLst/>
          </a:prstGeom>
        </p:spPr>
        <p:txBody>
          <a:bodyPr wrap="square">
            <a:spAutoFit/>
          </a:bodyPr>
          <a:lstStyle/>
          <a:p>
            <a:pPr marL="285750" indent="-285750">
              <a:buFont typeface="Wingdings" pitchFamily="2" charset="2"/>
              <a:buChar char="q"/>
            </a:pPr>
            <a:r>
              <a:rPr lang="en-IN" sz="1700" b="1" dirty="0"/>
              <a:t>15000 best of the best leading industry segment customers are our strength and they vouch for STALLION. 300+ employees with less attrition rate speak volume about the organization and assure continuity in our services Strong financial background and Quality products from top line manufacturers across the world give longest life term for products and solutions, even though it is slightly costlier.</a:t>
            </a:r>
            <a:endParaRPr lang="en-US" sz="17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txBox="1">
            <a:spLocks noChangeArrowheads="1"/>
          </p:cNvSpPr>
          <p:nvPr/>
        </p:nvSpPr>
        <p:spPr>
          <a:xfrm>
            <a:off x="6400800" y="66294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
        <p:nvSpPr>
          <p:cNvPr id="7" name="Rectangle 13"/>
          <p:cNvSpPr txBox="1">
            <a:spLocks noChangeArrowheads="1"/>
          </p:cNvSpPr>
          <p:nvPr/>
        </p:nvSpPr>
        <p:spPr bwMode="auto">
          <a:xfrm>
            <a:off x="533400" y="2514600"/>
            <a:ext cx="7543800" cy="13716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8800" b="0" i="1" u="none" strike="noStrike" kern="0" cap="none" spc="0" normalizeH="0" baseline="0" noProof="0" dirty="0" smtClean="0">
                <a:ln>
                  <a:noFill/>
                </a:ln>
                <a:solidFill>
                  <a:schemeClr val="tx1"/>
                </a:solidFill>
                <a:effectLst/>
                <a:uLnTx/>
                <a:uFillTx/>
                <a:latin typeface="Calibri" pitchFamily="34" charset="0"/>
                <a:ea typeface="+mj-ea"/>
                <a:cs typeface="+mj-cs"/>
              </a:rPr>
              <a:t>Thank</a:t>
            </a:r>
            <a:r>
              <a:rPr kumimoji="0" lang="en-US" sz="8800" b="0" i="1" u="none" strike="noStrike" kern="0" cap="none" spc="0" normalizeH="0" noProof="0" dirty="0" smtClean="0">
                <a:ln>
                  <a:noFill/>
                </a:ln>
                <a:solidFill>
                  <a:schemeClr val="tx1"/>
                </a:solidFill>
                <a:effectLst/>
                <a:uLnTx/>
                <a:uFillTx/>
                <a:latin typeface="Calibri" pitchFamily="34" charset="0"/>
                <a:ea typeface="+mj-ea"/>
                <a:cs typeface="+mj-cs"/>
              </a:rPr>
              <a:t> You</a:t>
            </a:r>
            <a:endParaRPr kumimoji="0" lang="en-US" sz="8800" b="0" i="1" u="none" strike="noStrike" kern="0" cap="none" spc="0" normalizeH="0" baseline="0" noProof="0" dirty="0" smtClean="0">
              <a:ln>
                <a:noFill/>
              </a:ln>
              <a:solidFill>
                <a:schemeClr val="tx1"/>
              </a:solidFill>
              <a:effectLst/>
              <a:uLnTx/>
              <a:uFillTx/>
              <a:latin typeface="Calibri" pitchFamily="34" charset="0"/>
              <a:ea typeface="+mj-ea"/>
              <a:cs typeface="+mj-cs"/>
            </a:endParaRPr>
          </a:p>
        </p:txBody>
      </p:sp>
      <p:sp>
        <p:nvSpPr>
          <p:cNvPr id="8" name="Rectangle 13"/>
          <p:cNvSpPr txBox="1">
            <a:spLocks noChangeArrowheads="1"/>
          </p:cNvSpPr>
          <p:nvPr/>
        </p:nvSpPr>
        <p:spPr bwMode="auto">
          <a:xfrm>
            <a:off x="3276600" y="5016321"/>
            <a:ext cx="5638800" cy="10668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chemeClr val="tx1"/>
                </a:solidFill>
                <a:effectLst/>
                <a:uLnTx/>
                <a:uFillTx/>
                <a:latin typeface="Calibri" pitchFamily="34" charset="0"/>
                <a:ea typeface="+mj-ea"/>
                <a:cs typeface="+mj-cs"/>
              </a:rPr>
              <a:t>In case of any queries,</a:t>
            </a:r>
            <a:r>
              <a:rPr kumimoji="0" lang="en-US" sz="2000" b="1" i="1" u="none" strike="noStrike" kern="0" cap="none" spc="0" normalizeH="0" noProof="0" dirty="0" smtClean="0">
                <a:ln>
                  <a:noFill/>
                </a:ln>
                <a:solidFill>
                  <a:schemeClr val="tx1"/>
                </a:solidFill>
                <a:effectLst/>
                <a:uLnTx/>
                <a:uFillTx/>
                <a:latin typeface="Calibri" pitchFamily="34" charset="0"/>
                <a:ea typeface="+mj-ea"/>
                <a:cs typeface="+mj-cs"/>
              </a:rPr>
              <a:t> contact us at</a:t>
            </a:r>
            <a:endParaRPr kumimoji="0" lang="en-US" sz="2000" b="1" i="1" u="none" strike="noStrike" kern="0" cap="none" spc="0" normalizeH="0" baseline="0" noProof="0" dirty="0" smtClean="0">
              <a:ln>
                <a:noFill/>
              </a:ln>
              <a:solidFill>
                <a:schemeClr val="tx1"/>
              </a:solidFill>
              <a:effectLst/>
              <a:uLnTx/>
              <a:uFillTx/>
              <a:latin typeface="Calibri" pitchFamily="34" charset="0"/>
              <a:ea typeface="+mj-ea"/>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i="1" kern="0" dirty="0" smtClean="0">
                <a:latin typeface="Calibri" pitchFamily="34" charset="0"/>
                <a:ea typeface="+mj-ea"/>
                <a:cs typeface="+mj-cs"/>
              </a:rPr>
              <a:t>sales@stallionindia.com</a:t>
            </a:r>
          </a:p>
          <a:p>
            <a:pPr marL="0" marR="0" lvl="0" indent="0" algn="r" defTabSz="914400" rtl="0" eaLnBrk="0" fontAlgn="base" latinLnBrk="0" hangingPunct="0">
              <a:lnSpc>
                <a:spcPct val="100000"/>
              </a:lnSpc>
              <a:spcBef>
                <a:spcPct val="0"/>
              </a:spcBef>
              <a:spcAft>
                <a:spcPct val="0"/>
              </a:spcAft>
              <a:buClrTx/>
              <a:buSzTx/>
              <a:buFontTx/>
              <a:buNone/>
              <a:tabLst/>
              <a:defRPr/>
            </a:pPr>
            <a:r>
              <a:rPr lang="en-US" i="1" kern="0" dirty="0" err="1" smtClean="0">
                <a:latin typeface="Calibri" pitchFamily="34" charset="0"/>
                <a:ea typeface="+mj-ea"/>
                <a:cs typeface="+mj-cs"/>
              </a:rPr>
              <a:t>Ph</a:t>
            </a:r>
            <a:r>
              <a:rPr lang="en-US" i="1" kern="0" dirty="0" smtClean="0">
                <a:latin typeface="Calibri" pitchFamily="34" charset="0"/>
                <a:ea typeface="+mj-ea"/>
                <a:cs typeface="+mj-cs"/>
              </a:rPr>
              <a:t>: </a:t>
            </a:r>
            <a:r>
              <a:rPr lang="en-US" b="1" i="1" kern="0" dirty="0" smtClean="0">
                <a:latin typeface="Calibri" pitchFamily="34" charset="0"/>
                <a:ea typeface="+mj-ea"/>
                <a:cs typeface="+mj-cs"/>
              </a:rPr>
              <a:t>7718879343</a:t>
            </a:r>
            <a:endParaRPr lang="en-US" i="1" kern="0" dirty="0" smtClean="0">
              <a:latin typeface="Calibri" pitchFamily="34" charset="0"/>
              <a:ea typeface="+mj-ea"/>
              <a:cs typeface="+mj-cs"/>
            </a:endParaRPr>
          </a:p>
        </p:txBody>
      </p:sp>
    </p:spTree>
    <p:extLst>
      <p:ext uri="{BB962C8B-B14F-4D97-AF65-F5344CB8AC3E}">
        <p14:creationId xmlns:p14="http://schemas.microsoft.com/office/powerpoint/2010/main" val="85199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Calibri" pitchFamily="34" charset="0"/>
              </a:rPr>
              <a:t>RFID (an overview)</a:t>
            </a:r>
            <a:endParaRPr lang="en-US" sz="2800" b="1" dirty="0">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228600" y="1447800"/>
            <a:ext cx="88392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5000"/>
              </a:lnSpc>
              <a:spcBef>
                <a:spcPct val="25000"/>
              </a:spcBef>
              <a:buFont typeface="Wingdings" pitchFamily="2" charset="2"/>
              <a:buChar char="q"/>
            </a:pPr>
            <a:r>
              <a:rPr lang="en-US" sz="2400" b="1" u="sng" dirty="0" smtClean="0">
                <a:effectLst>
                  <a:outerShdw blurRad="38100" dist="38100" dir="2700000" algn="tl">
                    <a:srgbClr val="000000">
                      <a:alpha val="43137"/>
                    </a:srgbClr>
                  </a:outerShdw>
                </a:effectLst>
              </a:rPr>
              <a:t>R</a:t>
            </a:r>
            <a:r>
              <a:rPr lang="en-US" sz="2400" b="1" dirty="0" smtClean="0"/>
              <a:t>adio </a:t>
            </a:r>
            <a:r>
              <a:rPr lang="en-US" sz="2400" b="1" u="sng" dirty="0" smtClean="0">
                <a:effectLst>
                  <a:outerShdw blurRad="38100" dist="38100" dir="2700000" algn="tl">
                    <a:srgbClr val="000000">
                      <a:alpha val="43137"/>
                    </a:srgbClr>
                  </a:outerShdw>
                </a:effectLst>
              </a:rPr>
              <a:t>F</a:t>
            </a:r>
            <a:r>
              <a:rPr lang="en-US" sz="2400" b="1" dirty="0" smtClean="0"/>
              <a:t>requency </a:t>
            </a:r>
            <a:r>
              <a:rPr lang="en-US" sz="2400" b="1" u="sng" dirty="0" smtClean="0">
                <a:effectLst>
                  <a:outerShdw blurRad="38100" dist="38100" dir="2700000" algn="tl">
                    <a:srgbClr val="000000">
                      <a:alpha val="43137"/>
                    </a:srgbClr>
                  </a:outerShdw>
                </a:effectLst>
              </a:rPr>
              <a:t>ID</a:t>
            </a:r>
            <a:r>
              <a:rPr lang="en-US" sz="2400" b="1" dirty="0" smtClean="0"/>
              <a:t>entification describes the use of radio frequency signals to provide automatic identification of items.</a:t>
            </a:r>
          </a:p>
          <a:p>
            <a:pPr>
              <a:lnSpc>
                <a:spcPct val="125000"/>
              </a:lnSpc>
              <a:spcBef>
                <a:spcPct val="25000"/>
              </a:spcBef>
              <a:buFont typeface="Wingdings" pitchFamily="2" charset="2"/>
              <a:buChar char="q"/>
            </a:pPr>
            <a:r>
              <a:rPr lang="en-US" sz="2400" b="1" dirty="0" smtClean="0"/>
              <a:t>RFID is a flexible technology that is convenient, easy to use, and well-suited for automatic operation. It combines advantages not available with other identification technologies. </a:t>
            </a:r>
          </a:p>
          <a:p>
            <a:pPr>
              <a:lnSpc>
                <a:spcPct val="125000"/>
              </a:lnSpc>
              <a:spcBef>
                <a:spcPct val="25000"/>
              </a:spcBef>
              <a:buFont typeface="Wingdings" pitchFamily="2" charset="2"/>
              <a:buChar char="q"/>
            </a:pPr>
            <a:r>
              <a:rPr lang="en-US" sz="2400" b="1" dirty="0" smtClean="0"/>
              <a:t>RFID does not require contact or line-of-sight to operate, can function under a variety of environmental conditions, and provides a high level of data integrity. In addition, because the technology is difficult to counterfeit, RFID provides a high level of security.</a:t>
            </a:r>
          </a:p>
        </p:txBody>
      </p:sp>
      <p:sp>
        <p:nvSpPr>
          <p:cNvPr id="6"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1983993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Calibri" pitchFamily="34" charset="0"/>
              </a:rPr>
              <a:t>RFID </a:t>
            </a:r>
            <a:r>
              <a:rPr lang="en-US" sz="2800" b="1" i="1" dirty="0">
                <a:effectLst>
                  <a:outerShdw blurRad="38100" dist="38100" dir="2700000" algn="tl">
                    <a:srgbClr val="000000">
                      <a:alpha val="43137"/>
                    </a:srgbClr>
                  </a:outerShdw>
                </a:effectLst>
                <a:latin typeface="Calibri" pitchFamily="34" charset="0"/>
              </a:rPr>
              <a:t>(the components)</a:t>
            </a:r>
            <a:endParaRPr lang="en-US" sz="2800" b="1" dirty="0">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533400" y="1143000"/>
            <a:ext cx="82296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5000"/>
              </a:lnSpc>
              <a:spcBef>
                <a:spcPct val="25000"/>
              </a:spcBef>
            </a:pPr>
            <a:r>
              <a:rPr lang="en-US" sz="2400" b="1" dirty="0" smtClean="0"/>
              <a:t>Any RFID system consists of Four main components.</a:t>
            </a:r>
          </a:p>
          <a:p>
            <a:pPr lvl="1">
              <a:lnSpc>
                <a:spcPct val="125000"/>
              </a:lnSpc>
              <a:spcBef>
                <a:spcPct val="25000"/>
              </a:spcBef>
              <a:buFont typeface="Wingdings" pitchFamily="2" charset="2"/>
              <a:buChar char="q"/>
            </a:pPr>
            <a:r>
              <a:rPr lang="en-US" sz="2000" b="1" dirty="0" smtClean="0">
                <a:effectLst>
                  <a:outerShdw blurRad="38100" dist="38100" dir="2700000" algn="tl">
                    <a:srgbClr val="000000">
                      <a:alpha val="43137"/>
                    </a:srgbClr>
                  </a:outerShdw>
                </a:effectLst>
              </a:rPr>
              <a:t>Transponder / Tag</a:t>
            </a:r>
          </a:p>
          <a:p>
            <a:pPr lvl="1">
              <a:lnSpc>
                <a:spcPct val="125000"/>
              </a:lnSpc>
              <a:spcBef>
                <a:spcPct val="25000"/>
              </a:spcBef>
              <a:buFont typeface="Wingdings" pitchFamily="2" charset="2"/>
              <a:buNone/>
            </a:pPr>
            <a:r>
              <a:rPr lang="en-US" sz="2000" dirty="0" smtClean="0"/>
              <a:t>    </a:t>
            </a:r>
            <a:r>
              <a:rPr lang="en-US" sz="1800" dirty="0" smtClean="0"/>
              <a:t>An RFID tag is a microchip combined with an antenna and can be attached to any object to be tracked. The tag's antenna picks up signals from an RFID reader/scanner and then returns the signal, usually with some additional data (like a unique serial number or other customized information).</a:t>
            </a:r>
          </a:p>
        </p:txBody>
      </p:sp>
      <p:grpSp>
        <p:nvGrpSpPr>
          <p:cNvPr id="9" name="Group 13"/>
          <p:cNvGrpSpPr>
            <a:grpSpLocks/>
          </p:cNvGrpSpPr>
          <p:nvPr/>
        </p:nvGrpSpPr>
        <p:grpSpPr bwMode="auto">
          <a:xfrm>
            <a:off x="304800" y="2286000"/>
            <a:ext cx="936625" cy="533400"/>
            <a:chOff x="3312" y="1392"/>
            <a:chExt cx="590" cy="336"/>
          </a:xfrm>
        </p:grpSpPr>
        <p:pic>
          <p:nvPicPr>
            <p:cNvPr id="10" name="Picture 5" descr="RFID-TAG-125-KCBLU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 y="1392"/>
              <a:ext cx="254"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rfid_t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1392"/>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descr="12203209648805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25" y="4775200"/>
            <a:ext cx="1019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bwMode="auto">
          <a:xfrm>
            <a:off x="533400" y="3873500"/>
            <a:ext cx="8229600" cy="1981200"/>
          </a:xfrm>
          <a:prstGeom prst="rect">
            <a:avLst/>
          </a:prstGeom>
          <a:noFill/>
          <a:ln w="9525">
            <a:noFill/>
            <a:miter lim="800000"/>
            <a:headEnd/>
            <a:tailEnd/>
          </a:ln>
          <a:effectLst/>
        </p:spPr>
        <p:txBody>
          <a:bodyPr/>
          <a:lstStyle/>
          <a:p>
            <a:pPr marL="742950" lvl="1" indent="-285750" eaLnBrk="1" hangingPunct="1">
              <a:lnSpc>
                <a:spcPct val="125000"/>
              </a:lnSpc>
              <a:spcBef>
                <a:spcPct val="25000"/>
              </a:spcBef>
              <a:buClr>
                <a:schemeClr val="accent2"/>
              </a:buClr>
              <a:buSzPct val="80000"/>
              <a:buFont typeface="Wingdings" pitchFamily="2" charset="2"/>
              <a:buNone/>
              <a:defRPr/>
            </a:pPr>
            <a:endParaRPr lang="en-US" sz="1800" kern="0" dirty="0">
              <a:latin typeface="+mn-lt"/>
            </a:endParaRPr>
          </a:p>
          <a:p>
            <a:pPr lvl="1">
              <a:lnSpc>
                <a:spcPct val="125000"/>
              </a:lnSpc>
              <a:spcBef>
                <a:spcPct val="25000"/>
              </a:spcBef>
              <a:buFont typeface="Wingdings" pitchFamily="2" charset="2"/>
              <a:buChar char="q"/>
            </a:pPr>
            <a:r>
              <a:rPr lang="en-US" b="1" dirty="0" smtClean="0"/>
              <a:t> </a:t>
            </a:r>
            <a:r>
              <a:rPr lang="en-US" sz="2000" b="1" dirty="0" smtClean="0">
                <a:effectLst>
                  <a:outerShdw blurRad="38100" dist="38100" dir="2700000" algn="tl">
                    <a:srgbClr val="000000">
                      <a:alpha val="43137"/>
                    </a:srgbClr>
                  </a:outerShdw>
                </a:effectLst>
              </a:rPr>
              <a:t>Antenna</a:t>
            </a:r>
            <a:endParaRPr lang="en-US" sz="2000" b="1" dirty="0">
              <a:effectLst>
                <a:outerShdw blurRad="38100" dist="38100" dir="2700000" algn="tl">
                  <a:srgbClr val="000000">
                    <a:alpha val="43137"/>
                  </a:srgbClr>
                </a:outerShdw>
              </a:effectLst>
            </a:endParaRPr>
          </a:p>
          <a:p>
            <a:pPr marL="742950" lvl="1" indent="-285750" eaLnBrk="1" hangingPunct="1">
              <a:lnSpc>
                <a:spcPct val="125000"/>
              </a:lnSpc>
              <a:spcBef>
                <a:spcPct val="25000"/>
              </a:spcBef>
              <a:buClr>
                <a:schemeClr val="accent2"/>
              </a:buClr>
              <a:buSzPct val="80000"/>
              <a:buFont typeface="Wingdings" pitchFamily="2" charset="2"/>
              <a:buNone/>
              <a:defRPr/>
            </a:pPr>
            <a:r>
              <a:rPr lang="en-US" kern="0" dirty="0" smtClean="0">
                <a:latin typeface="+mn-lt"/>
              </a:rPr>
              <a:t>    </a:t>
            </a:r>
            <a:r>
              <a:rPr lang="en-US" sz="1800" kern="0" dirty="0">
                <a:latin typeface="+mn-lt"/>
              </a:rPr>
              <a:t>The antenna transmits and receives the signals to and from the tag. The quantity and type of antennas used depend on the application.</a:t>
            </a:r>
          </a:p>
        </p:txBody>
      </p:sp>
      <p:sp>
        <p:nvSpPr>
          <p:cNvPr id="14"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86469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Calibri" pitchFamily="34" charset="0"/>
              </a:rPr>
              <a:t>RFID </a:t>
            </a:r>
            <a:r>
              <a:rPr lang="en-US" sz="2800" b="1" i="1" dirty="0">
                <a:effectLst>
                  <a:outerShdw blurRad="38100" dist="38100" dir="2700000" algn="tl">
                    <a:srgbClr val="000000">
                      <a:alpha val="43137"/>
                    </a:srgbClr>
                  </a:outerShdw>
                </a:effectLst>
                <a:latin typeface="Calibri" pitchFamily="34" charset="0"/>
              </a:rPr>
              <a:t>(the components)</a:t>
            </a:r>
            <a:endParaRPr lang="en-US" sz="2800" b="1" dirty="0">
              <a:effectLst>
                <a:outerShdw blurRad="38100" dist="38100" dir="2700000" algn="tl">
                  <a:srgbClr val="000000">
                    <a:alpha val="43137"/>
                  </a:srgbClr>
                </a:outerShdw>
              </a:effectLst>
            </a:endParaRPr>
          </a:p>
        </p:txBody>
      </p:sp>
      <p:sp>
        <p:nvSpPr>
          <p:cNvPr id="5" name="Rectangle 3"/>
          <p:cNvSpPr txBox="1">
            <a:spLocks noChangeArrowheads="1"/>
          </p:cNvSpPr>
          <p:nvPr/>
        </p:nvSpPr>
        <p:spPr>
          <a:xfrm>
            <a:off x="533400" y="1143000"/>
            <a:ext cx="81534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5000"/>
              </a:lnSpc>
              <a:spcBef>
                <a:spcPct val="25000"/>
              </a:spcBef>
              <a:buFont typeface="Wingdings" pitchFamily="2" charset="2"/>
              <a:buChar char="§"/>
            </a:pPr>
            <a:r>
              <a:rPr lang="en-US" sz="2000" b="1" dirty="0" smtClean="0"/>
              <a:t>Any RFID system consists of Four main components.</a:t>
            </a:r>
          </a:p>
          <a:p>
            <a:pPr lvl="1">
              <a:lnSpc>
                <a:spcPct val="125000"/>
              </a:lnSpc>
              <a:spcBef>
                <a:spcPct val="25000"/>
              </a:spcBef>
              <a:buFont typeface="Wingdings" pitchFamily="2" charset="2"/>
              <a:buChar char="q"/>
            </a:pPr>
            <a:r>
              <a:rPr lang="en-US" sz="2000" b="1" dirty="0" smtClean="0">
                <a:effectLst>
                  <a:outerShdw blurRad="38100" dist="38100" dir="2700000" algn="tl">
                    <a:srgbClr val="000000">
                      <a:alpha val="43137"/>
                    </a:srgbClr>
                  </a:outerShdw>
                </a:effectLst>
              </a:rPr>
              <a:t>Reader &amp; Transceiver</a:t>
            </a:r>
          </a:p>
          <a:p>
            <a:pPr lvl="1">
              <a:lnSpc>
                <a:spcPct val="125000"/>
              </a:lnSpc>
              <a:spcBef>
                <a:spcPct val="25000"/>
              </a:spcBef>
              <a:buFont typeface="Wingdings" pitchFamily="2" charset="2"/>
              <a:buNone/>
            </a:pPr>
            <a:r>
              <a:rPr lang="en-US" sz="1800" b="1" dirty="0" smtClean="0"/>
              <a:t>	</a:t>
            </a:r>
            <a:r>
              <a:rPr lang="en-US" sz="1800" dirty="0" smtClean="0"/>
              <a:t>The reader directs the RF transceiver to transmit RF signals, receives the encoded signal from the tag through the RF transceiver, decodes the tag’s identification and transmits the identification with any other data from the tag to the host computer. The user can change or customize the reader’s operations to suit a specific requirement by issuing commands through the host computer or a local terminal.</a:t>
            </a:r>
          </a:p>
        </p:txBody>
      </p:sp>
      <p:pic>
        <p:nvPicPr>
          <p:cNvPr id="6" name="Content Placeholder 5" descr="217001%25202">
            <a:hlinkClick r:id="rId2"/>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04800" y="1981200"/>
            <a:ext cx="931863" cy="1104900"/>
          </a:xfrm>
        </p:spPr>
      </p:pic>
      <p:sp>
        <p:nvSpPr>
          <p:cNvPr id="11" name="Rectangle 3"/>
          <p:cNvSpPr txBox="1">
            <a:spLocks noChangeArrowheads="1"/>
          </p:cNvSpPr>
          <p:nvPr/>
        </p:nvSpPr>
        <p:spPr bwMode="auto">
          <a:xfrm>
            <a:off x="533400" y="4114800"/>
            <a:ext cx="8153400" cy="1828800"/>
          </a:xfrm>
          <a:prstGeom prst="rect">
            <a:avLst/>
          </a:prstGeom>
          <a:noFill/>
          <a:ln w="9525">
            <a:noFill/>
            <a:miter lim="800000"/>
            <a:headEnd/>
            <a:tailEnd/>
          </a:ln>
          <a:effectLst/>
        </p:spPr>
        <p:txBody>
          <a:bodyPr/>
          <a:lstStyle/>
          <a:p>
            <a:pPr marL="742950" lvl="1" indent="-285750" eaLnBrk="1" hangingPunct="1">
              <a:lnSpc>
                <a:spcPct val="125000"/>
              </a:lnSpc>
              <a:spcBef>
                <a:spcPct val="25000"/>
              </a:spcBef>
              <a:buClr>
                <a:schemeClr val="accent2"/>
              </a:buClr>
              <a:buSzPct val="80000"/>
              <a:buFont typeface="Wingdings" pitchFamily="2" charset="2"/>
              <a:buNone/>
              <a:defRPr/>
            </a:pPr>
            <a:endParaRPr lang="en-US" sz="1800" kern="0" dirty="0">
              <a:latin typeface="+mn-lt"/>
            </a:endParaRPr>
          </a:p>
          <a:p>
            <a:pPr lvl="1">
              <a:lnSpc>
                <a:spcPct val="125000"/>
              </a:lnSpc>
              <a:spcBef>
                <a:spcPct val="25000"/>
              </a:spcBef>
              <a:buFont typeface="Wingdings" pitchFamily="2" charset="2"/>
              <a:buChar char="q"/>
            </a:pPr>
            <a:r>
              <a:rPr lang="en-US" b="1" dirty="0" smtClean="0"/>
              <a:t> </a:t>
            </a:r>
            <a:r>
              <a:rPr lang="en-US" sz="2000" b="1" dirty="0" smtClean="0">
                <a:effectLst>
                  <a:outerShdw blurRad="38100" dist="38100" dir="2700000" algn="tl">
                    <a:srgbClr val="000000">
                      <a:alpha val="43137"/>
                    </a:srgbClr>
                  </a:outerShdw>
                </a:effectLst>
              </a:rPr>
              <a:t>Middleware</a:t>
            </a:r>
            <a:endParaRPr lang="en-US" sz="2000" b="1" dirty="0">
              <a:effectLst>
                <a:outerShdw blurRad="38100" dist="38100" dir="2700000" algn="tl">
                  <a:srgbClr val="000000">
                    <a:alpha val="43137"/>
                  </a:srgbClr>
                </a:outerShdw>
              </a:effectLst>
            </a:endParaRPr>
          </a:p>
          <a:p>
            <a:pPr marL="742950" lvl="1" indent="-285750" eaLnBrk="1" hangingPunct="1">
              <a:lnSpc>
                <a:spcPct val="125000"/>
              </a:lnSpc>
              <a:spcBef>
                <a:spcPct val="25000"/>
              </a:spcBef>
              <a:buClr>
                <a:schemeClr val="accent2"/>
              </a:buClr>
              <a:buSzPct val="80000"/>
              <a:buFont typeface="Wingdings" pitchFamily="2" charset="2"/>
              <a:buNone/>
              <a:defRPr/>
            </a:pPr>
            <a:r>
              <a:rPr lang="en-US" sz="1800" b="1" kern="0" dirty="0" smtClean="0">
                <a:latin typeface="+mn-lt"/>
              </a:rPr>
              <a:t>    </a:t>
            </a:r>
            <a:r>
              <a:rPr lang="en-US" sz="1800" kern="0" dirty="0">
                <a:latin typeface="+mn-lt"/>
              </a:rPr>
              <a:t>This is the software that is customized based on the application of an RFID solution to integrate information for further use and analysis</a:t>
            </a:r>
          </a:p>
        </p:txBody>
      </p:sp>
      <p:pic>
        <p:nvPicPr>
          <p:cNvPr id="12" name="Picture 2" descr="D:\RFID\ClipArt\Stallion_logo20110727174758_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530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403986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 Typical RFID System - Schematic</a:t>
            </a:r>
            <a:endParaRPr lang="en-US" sz="2400" b="1" dirty="0"/>
          </a:p>
        </p:txBody>
      </p:sp>
      <p:sp>
        <p:nvSpPr>
          <p:cNvPr id="8" name="Content Placeholder 2"/>
          <p:cNvSpPr>
            <a:spLocks noGrp="1"/>
          </p:cNvSpPr>
          <p:nvPr>
            <p:ph idx="1"/>
          </p:nvPr>
        </p:nvSpPr>
        <p:spPr>
          <a:xfrm>
            <a:off x="126642" y="1524000"/>
            <a:ext cx="8763000" cy="1359794"/>
          </a:xfrm>
        </p:spPr>
        <p:txBody>
          <a:bodyPr>
            <a:noAutofit/>
          </a:bodyPr>
          <a:lstStyle/>
          <a:p>
            <a:pPr>
              <a:spcBef>
                <a:spcPts val="300"/>
              </a:spcBef>
              <a:spcAft>
                <a:spcPts val="600"/>
              </a:spcAft>
              <a:buNone/>
            </a:pPr>
            <a:r>
              <a:rPr lang="en-US" sz="2000" dirty="0" smtClean="0">
                <a:latin typeface="Calibri" pitchFamily="34" charset="0"/>
                <a:cs typeface="Calibri" pitchFamily="34" charset="0"/>
              </a:rPr>
              <a:t>The tag is activated when it passes through a radio frequency field, which has been generated by an antenna and reader.</a:t>
            </a:r>
          </a:p>
          <a:p>
            <a:pPr>
              <a:spcBef>
                <a:spcPts val="300"/>
              </a:spcBef>
              <a:spcAft>
                <a:spcPts val="600"/>
              </a:spcAft>
              <a:buNone/>
            </a:pPr>
            <a:r>
              <a:rPr lang="en-US" sz="2000" dirty="0" smtClean="0">
                <a:latin typeface="Calibri" pitchFamily="34" charset="0"/>
                <a:cs typeface="Calibri" pitchFamily="34" charset="0"/>
              </a:rPr>
              <a:t>The tag sends out a programmed response.</a:t>
            </a:r>
          </a:p>
        </p:txBody>
      </p:sp>
      <p:pic>
        <p:nvPicPr>
          <p:cNvPr id="9" name="Picture 2" descr="http://www.epc-rfid.info/sites/default/files/how%20rfid%20works.png"/>
          <p:cNvPicPr>
            <a:picLocks noChangeAspect="1" noChangeArrowheads="1"/>
          </p:cNvPicPr>
          <p:nvPr/>
        </p:nvPicPr>
        <p:blipFill>
          <a:blip r:embed="rId2"/>
          <a:srcRect/>
          <a:stretch>
            <a:fillRect/>
          </a:stretch>
        </p:blipFill>
        <p:spPr bwMode="auto">
          <a:xfrm>
            <a:off x="4698642" y="2590800"/>
            <a:ext cx="3810000" cy="3209926"/>
          </a:xfrm>
          <a:prstGeom prst="rect">
            <a:avLst/>
          </a:prstGeom>
          <a:noFill/>
        </p:spPr>
      </p:pic>
      <p:sp>
        <p:nvSpPr>
          <p:cNvPr id="10" name="Content Placeholder 2"/>
          <p:cNvSpPr txBox="1">
            <a:spLocks/>
          </p:cNvSpPr>
          <p:nvPr/>
        </p:nvSpPr>
        <p:spPr bwMode="auto">
          <a:xfrm>
            <a:off x="164205" y="2920284"/>
            <a:ext cx="4495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a:spcBef>
                <a:spcPts val="300"/>
              </a:spcBef>
              <a:spcAft>
                <a:spcPts val="600"/>
              </a:spcAft>
              <a:buClr>
                <a:schemeClr val="bg2"/>
              </a:buClr>
              <a:buSzPct val="75000"/>
            </a:pPr>
            <a:r>
              <a:rPr lang="en-US" dirty="0" smtClean="0">
                <a:latin typeface="Calibri" pitchFamily="34" charset="0"/>
                <a:cs typeface="Calibri" pitchFamily="34" charset="0"/>
              </a:rPr>
              <a:t>The antenna that generated the field originally and is attached to the reader detects that response.</a:t>
            </a:r>
          </a:p>
          <a:p>
            <a:pPr marL="342900" marR="0" lvl="0" indent="-342900" algn="l" defTabSz="914400" rtl="0" eaLnBrk="0" fontAlgn="base" latinLnBrk="0" hangingPunct="0">
              <a:lnSpc>
                <a:spcPct val="100000"/>
              </a:lnSpc>
              <a:spcBef>
                <a:spcPts val="300"/>
              </a:spcBef>
              <a:spcAft>
                <a:spcPts val="600"/>
              </a:spcAft>
              <a:buClr>
                <a:schemeClr val="bg2"/>
              </a:buClr>
              <a:buSzPct val="75000"/>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The transceiver (</a:t>
            </a:r>
            <a:r>
              <a:rPr kumimoji="0" lang="en-US"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or reader</a:t>
            </a: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 sends the data to the middleware (</a:t>
            </a:r>
            <a:r>
              <a:rPr kumimoji="0" lang="en-US"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the</a:t>
            </a:r>
            <a:r>
              <a:rPr kumimoji="0" lang="en-US" b="0" i="0" u="none" strike="noStrike" kern="0" cap="none" spc="0" normalizeH="0" noProof="0" dirty="0" smtClean="0">
                <a:ln>
                  <a:noFill/>
                </a:ln>
                <a:solidFill>
                  <a:schemeClr val="tx1"/>
                </a:solidFill>
                <a:effectLst/>
                <a:uLnTx/>
                <a:uFillTx/>
                <a:latin typeface="Calibri" pitchFamily="34" charset="0"/>
                <a:ea typeface="+mn-ea"/>
                <a:cs typeface="Calibri" pitchFamily="34" charset="0"/>
              </a:rPr>
              <a:t> RF component that interprets the data</a:t>
            </a:r>
            <a:r>
              <a:rPr kumimoji="0" lang="en-US" sz="2000" b="0" i="0" u="none" strike="noStrike" kern="0" cap="none" spc="0" normalizeH="0" noProof="0" dirty="0" smtClean="0">
                <a:ln>
                  <a:noFill/>
                </a:ln>
                <a:solidFill>
                  <a:schemeClr val="tx1"/>
                </a:solidFill>
                <a:effectLst/>
                <a:uLnTx/>
                <a:uFillTx/>
                <a:latin typeface="Calibri" pitchFamily="34" charset="0"/>
                <a:ea typeface="+mn-ea"/>
                <a:cs typeface="Calibri" pitchFamily="34" charset="0"/>
              </a:rPr>
              <a:t>)</a:t>
            </a: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a:t>
            </a:r>
          </a:p>
          <a:p>
            <a:pPr marL="342900" marR="0" lvl="0" indent="-342900" algn="l" defTabSz="914400" rtl="0" eaLnBrk="0" fontAlgn="base" latinLnBrk="0" hangingPunct="0">
              <a:lnSpc>
                <a:spcPct val="100000"/>
              </a:lnSpc>
              <a:spcBef>
                <a:spcPts val="300"/>
              </a:spcBef>
              <a:spcAft>
                <a:spcPts val="600"/>
              </a:spcAft>
              <a:buClr>
                <a:schemeClr val="bg2"/>
              </a:buClr>
              <a:buSzPct val="75000"/>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The middleware sends the information contained in the tags to the systems that need information.</a:t>
            </a:r>
          </a:p>
        </p:txBody>
      </p:sp>
      <p:sp>
        <p:nvSpPr>
          <p:cNvPr id="11" name="Rectangle 16"/>
          <p:cNvSpPr txBox="1">
            <a:spLocks noChangeArrowheads="1"/>
          </p:cNvSpPr>
          <p:nvPr/>
        </p:nvSpPr>
        <p:spPr>
          <a:xfrm>
            <a:off x="6400800" y="6643353"/>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401600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Barcodes Vs RFID</a:t>
            </a:r>
            <a:endParaRPr lang="en-US" sz="2400" b="1" dirty="0"/>
          </a:p>
        </p:txBody>
      </p:sp>
      <p:pic>
        <p:nvPicPr>
          <p:cNvPr id="8" name="Picture 5"/>
          <p:cNvPicPr>
            <a:picLocks noChangeAspect="1" noChangeArrowheads="1"/>
          </p:cNvPicPr>
          <p:nvPr/>
        </p:nvPicPr>
        <p:blipFill>
          <a:blip r:embed="rId2"/>
          <a:srcRect/>
          <a:stretch>
            <a:fillRect/>
          </a:stretch>
        </p:blipFill>
        <p:spPr bwMode="auto">
          <a:xfrm>
            <a:off x="216408" y="1524000"/>
            <a:ext cx="8554773" cy="4800600"/>
          </a:xfrm>
          <a:prstGeom prst="rect">
            <a:avLst/>
          </a:prstGeom>
          <a:ln>
            <a:noFill/>
          </a:ln>
          <a:effectLst>
            <a:outerShdw blurRad="292100" dist="139700" dir="2700000" algn="tl" rotWithShape="0">
              <a:srgbClr val="333333">
                <a:alpha val="65000"/>
              </a:srgbClr>
            </a:outerShdw>
          </a:effectLst>
        </p:spPr>
      </p:pic>
      <p:sp>
        <p:nvSpPr>
          <p:cNvPr id="9" name="Rectangle 16"/>
          <p:cNvSpPr txBox="1">
            <a:spLocks noChangeArrowheads="1"/>
          </p:cNvSpPr>
          <p:nvPr/>
        </p:nvSpPr>
        <p:spPr>
          <a:xfrm>
            <a:off x="6400800" y="66294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359991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84237"/>
            <a:ext cx="8229600" cy="5440363"/>
          </a:xfrm>
        </p:spPr>
        <p:txBody>
          <a:bodyPr>
            <a:normAutofit fontScale="85000" lnSpcReduction="10000"/>
          </a:bodyPr>
          <a:lstStyle/>
          <a:p>
            <a:pPr>
              <a:lnSpc>
                <a:spcPct val="125000"/>
              </a:lnSpc>
              <a:spcBef>
                <a:spcPct val="25000"/>
              </a:spcBef>
              <a:buNone/>
            </a:pPr>
            <a:r>
              <a:rPr lang="en-US" sz="2200" b="1" i="1" dirty="0"/>
              <a:t>Assets to be tracked normally range from as small as a confidential </a:t>
            </a:r>
            <a:endParaRPr lang="en-US" sz="2200" b="1" i="1" dirty="0" smtClean="0"/>
          </a:p>
          <a:p>
            <a:pPr>
              <a:lnSpc>
                <a:spcPct val="125000"/>
              </a:lnSpc>
              <a:spcBef>
                <a:spcPct val="25000"/>
              </a:spcBef>
              <a:buNone/>
            </a:pPr>
            <a:r>
              <a:rPr lang="en-US" sz="2200" b="1" i="1" dirty="0" smtClean="0"/>
              <a:t>File </a:t>
            </a:r>
            <a:r>
              <a:rPr lang="en-US" sz="2200" b="1" i="1" dirty="0"/>
              <a:t>Folder </a:t>
            </a:r>
            <a:r>
              <a:rPr lang="en-US" sz="2200" b="1" i="1" dirty="0" smtClean="0"/>
              <a:t>to as </a:t>
            </a:r>
            <a:r>
              <a:rPr lang="en-US" sz="2200" b="1" i="1" dirty="0"/>
              <a:t>big as a Centralized Air Conditioner or a Blower. </a:t>
            </a:r>
            <a:endParaRPr lang="en-US" sz="2200" b="1" i="1" dirty="0" smtClean="0"/>
          </a:p>
          <a:p>
            <a:pPr>
              <a:lnSpc>
                <a:spcPct val="125000"/>
              </a:lnSpc>
              <a:spcBef>
                <a:spcPct val="25000"/>
              </a:spcBef>
              <a:buNone/>
            </a:pPr>
            <a:r>
              <a:rPr lang="en-US" sz="2200" b="1" i="1" dirty="0" smtClean="0"/>
              <a:t>Keeping track </a:t>
            </a:r>
            <a:r>
              <a:rPr lang="en-US" sz="2200" b="1" i="1" dirty="0"/>
              <a:t>of these </a:t>
            </a:r>
            <a:r>
              <a:rPr lang="en-US" sz="2200" b="1" i="1" dirty="0" smtClean="0"/>
              <a:t>tangible assets  </a:t>
            </a:r>
            <a:r>
              <a:rPr lang="en-US" sz="2200" b="1" i="1" dirty="0"/>
              <a:t>involves labor intensive manual </a:t>
            </a:r>
            <a:endParaRPr lang="en-US" sz="2200" b="1" i="1" dirty="0" smtClean="0"/>
          </a:p>
          <a:p>
            <a:pPr>
              <a:lnSpc>
                <a:spcPct val="125000"/>
              </a:lnSpc>
              <a:spcBef>
                <a:spcPct val="25000"/>
              </a:spcBef>
              <a:buNone/>
            </a:pPr>
            <a:r>
              <a:rPr lang="en-US" sz="2200" b="1" i="1" dirty="0" smtClean="0"/>
              <a:t>work </a:t>
            </a:r>
            <a:r>
              <a:rPr lang="en-US" sz="2200" b="1" i="1" dirty="0"/>
              <a:t>which </a:t>
            </a:r>
            <a:r>
              <a:rPr lang="en-US" sz="2200" b="1" i="1" dirty="0" smtClean="0"/>
              <a:t>has </a:t>
            </a:r>
            <a:r>
              <a:rPr lang="en-US" sz="2200" b="1" i="1" dirty="0"/>
              <a:t>inherent flaws, </a:t>
            </a:r>
            <a:r>
              <a:rPr lang="en-US" sz="2200" b="1" i="1" dirty="0" smtClean="0"/>
              <a:t>some </a:t>
            </a:r>
            <a:r>
              <a:rPr lang="en-US" sz="2200" b="1" i="1" dirty="0"/>
              <a:t>of the </a:t>
            </a:r>
            <a:r>
              <a:rPr lang="en-US" sz="2200" b="1" i="1" dirty="0" smtClean="0"/>
              <a:t>major </a:t>
            </a:r>
            <a:r>
              <a:rPr lang="en-US" sz="2200" b="1" i="1" dirty="0"/>
              <a:t>ones are:</a:t>
            </a:r>
          </a:p>
          <a:p>
            <a:pPr lvl="1">
              <a:lnSpc>
                <a:spcPct val="125000"/>
              </a:lnSpc>
              <a:spcBef>
                <a:spcPct val="25000"/>
              </a:spcBef>
              <a:buFont typeface="Wingdings" pitchFamily="2" charset="2"/>
              <a:buChar char="q"/>
            </a:pPr>
            <a:r>
              <a:rPr lang="en-US" sz="2100" b="1" dirty="0"/>
              <a:t>Manual methods are labor-intensive and subject to error. And with highly valued, highly compensated employees, introducing intrusive methods of asset tracking only serve to reduce productivity and slow the organization’s workflow.</a:t>
            </a:r>
          </a:p>
          <a:p>
            <a:pPr lvl="1">
              <a:lnSpc>
                <a:spcPct val="125000"/>
              </a:lnSpc>
              <a:spcBef>
                <a:spcPct val="25000"/>
              </a:spcBef>
              <a:buFont typeface="Wingdings" pitchFamily="2" charset="2"/>
              <a:buChar char="q"/>
            </a:pPr>
            <a:r>
              <a:rPr lang="en-US" sz="2100" b="1" dirty="0"/>
              <a:t>Prone to </a:t>
            </a:r>
            <a:r>
              <a:rPr lang="en-US" sz="2100" b="1" dirty="0" err="1"/>
              <a:t>mis</a:t>
            </a:r>
            <a:r>
              <a:rPr lang="en-US" sz="2100" b="1" dirty="0"/>
              <a:t>-identification and duplication of the assets.</a:t>
            </a:r>
          </a:p>
          <a:p>
            <a:pPr lvl="1">
              <a:lnSpc>
                <a:spcPct val="125000"/>
              </a:lnSpc>
              <a:spcBef>
                <a:spcPct val="25000"/>
              </a:spcBef>
              <a:buFont typeface="Wingdings" pitchFamily="2" charset="2"/>
              <a:buChar char="q"/>
            </a:pPr>
            <a:r>
              <a:rPr lang="en-US" sz="2100" b="1" dirty="0"/>
              <a:t>Extremely time consuming.</a:t>
            </a:r>
          </a:p>
          <a:p>
            <a:pPr lvl="1">
              <a:lnSpc>
                <a:spcPct val="125000"/>
              </a:lnSpc>
              <a:spcBef>
                <a:spcPct val="25000"/>
              </a:spcBef>
              <a:buFont typeface="Wingdings" pitchFamily="2" charset="2"/>
              <a:buChar char="q"/>
            </a:pPr>
            <a:r>
              <a:rPr lang="en-US" sz="2100" b="1" dirty="0"/>
              <a:t>No proper visibility to the management on the number and type of assets</a:t>
            </a:r>
          </a:p>
          <a:p>
            <a:pPr lvl="1">
              <a:lnSpc>
                <a:spcPct val="125000"/>
              </a:lnSpc>
              <a:spcBef>
                <a:spcPct val="25000"/>
              </a:spcBef>
              <a:buFont typeface="Wingdings" pitchFamily="2" charset="2"/>
              <a:buChar char="q"/>
            </a:pPr>
            <a:r>
              <a:rPr lang="en-US" sz="2100" b="1" dirty="0"/>
              <a:t>Poor control over the movements of the critical mobile assets.</a:t>
            </a:r>
          </a:p>
          <a:p>
            <a:pPr lvl="1">
              <a:lnSpc>
                <a:spcPct val="125000"/>
              </a:lnSpc>
              <a:spcBef>
                <a:spcPct val="25000"/>
              </a:spcBef>
              <a:buFont typeface="Wingdings" pitchFamily="2" charset="2"/>
              <a:buChar char="q"/>
            </a:pPr>
            <a:r>
              <a:rPr lang="en-US" sz="2100" b="1" dirty="0"/>
              <a:t>Poor Asset management can threaten the accuracy or critical financial reports resulting in re-reporting and negatively impacting the bottom line. </a:t>
            </a:r>
          </a:p>
          <a:p>
            <a:endParaRPr lang="en-US" dirty="0"/>
          </a:p>
        </p:txBody>
      </p:sp>
      <p:sp>
        <p:nvSpPr>
          <p:cNvPr id="5" name="Rounded Rectangle 4"/>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Calibri" pitchFamily="34" charset="0"/>
              </a:rPr>
              <a:t>Asset Tracking – </a:t>
            </a:r>
            <a:r>
              <a:rPr lang="en-US" sz="2400" dirty="0">
                <a:latin typeface="Calibri" pitchFamily="34" charset="0"/>
              </a:rPr>
              <a:t>The common pitfalls</a:t>
            </a:r>
            <a:endParaRPr lang="en-US" sz="2400" b="1" dirty="0"/>
          </a:p>
        </p:txBody>
      </p:sp>
      <p:sp>
        <p:nvSpPr>
          <p:cNvPr id="4"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2232416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nSpc>
                <a:spcPct val="105000"/>
              </a:lnSpc>
              <a:spcBef>
                <a:spcPct val="35000"/>
              </a:spcBef>
              <a:buFont typeface="Wingdings" pitchFamily="2" charset="2"/>
              <a:buChar char="q"/>
            </a:pPr>
            <a:r>
              <a:rPr lang="en-US" sz="2600" dirty="0"/>
              <a:t>Record Asset Movement</a:t>
            </a:r>
          </a:p>
          <a:p>
            <a:pPr>
              <a:lnSpc>
                <a:spcPct val="105000"/>
              </a:lnSpc>
              <a:spcBef>
                <a:spcPct val="35000"/>
              </a:spcBef>
              <a:buFont typeface="Wingdings" pitchFamily="2" charset="2"/>
              <a:buChar char="q"/>
            </a:pPr>
            <a:r>
              <a:rPr lang="en-US" sz="2600" dirty="0"/>
              <a:t>Ensure Data Accuracy &amp; Reliability</a:t>
            </a:r>
          </a:p>
          <a:p>
            <a:pPr>
              <a:lnSpc>
                <a:spcPct val="105000"/>
              </a:lnSpc>
              <a:spcBef>
                <a:spcPct val="35000"/>
              </a:spcBef>
              <a:buFont typeface="Wingdings" pitchFamily="2" charset="2"/>
              <a:buChar char="q"/>
            </a:pPr>
            <a:r>
              <a:rPr lang="en-US" sz="2600" dirty="0"/>
              <a:t>Real time and Online data availability</a:t>
            </a:r>
          </a:p>
          <a:p>
            <a:pPr>
              <a:lnSpc>
                <a:spcPct val="105000"/>
              </a:lnSpc>
              <a:spcBef>
                <a:spcPct val="35000"/>
              </a:spcBef>
              <a:buFont typeface="Wingdings" pitchFamily="2" charset="2"/>
              <a:buChar char="q"/>
            </a:pPr>
            <a:r>
              <a:rPr lang="en-US" sz="2600" dirty="0"/>
              <a:t>Ability to interface with third party systems</a:t>
            </a:r>
          </a:p>
          <a:p>
            <a:pPr>
              <a:lnSpc>
                <a:spcPct val="105000"/>
              </a:lnSpc>
              <a:spcBef>
                <a:spcPct val="35000"/>
              </a:spcBef>
              <a:buFont typeface="Wingdings" pitchFamily="2" charset="2"/>
              <a:buChar char="q"/>
            </a:pPr>
            <a:r>
              <a:rPr lang="en-US" sz="2600" dirty="0"/>
              <a:t>Extensibility to support future automation</a:t>
            </a:r>
          </a:p>
          <a:p>
            <a:pPr>
              <a:lnSpc>
                <a:spcPct val="105000"/>
              </a:lnSpc>
              <a:spcBef>
                <a:spcPct val="35000"/>
              </a:spcBef>
              <a:buFont typeface="Wingdings" pitchFamily="2" charset="2"/>
              <a:buChar char="q"/>
            </a:pPr>
            <a:r>
              <a:rPr lang="en-US" sz="2600" dirty="0"/>
              <a:t>Ease of Use</a:t>
            </a:r>
          </a:p>
          <a:p>
            <a:pPr marL="0" indent="0">
              <a:lnSpc>
                <a:spcPct val="105000"/>
              </a:lnSpc>
              <a:spcBef>
                <a:spcPct val="35000"/>
              </a:spcBef>
              <a:buNone/>
            </a:pPr>
            <a:r>
              <a:rPr lang="en-US" sz="2600" dirty="0" smtClean="0"/>
              <a:t>	… </a:t>
            </a:r>
            <a:r>
              <a:rPr lang="en-US" sz="2600" dirty="0"/>
              <a:t>and above all</a:t>
            </a:r>
          </a:p>
          <a:p>
            <a:pPr>
              <a:lnSpc>
                <a:spcPct val="105000"/>
              </a:lnSpc>
              <a:spcBef>
                <a:spcPct val="35000"/>
              </a:spcBef>
              <a:buFont typeface="Wingdings" pitchFamily="2" charset="2"/>
              <a:buChar char="q"/>
            </a:pPr>
            <a:r>
              <a:rPr lang="en-US" sz="2600" dirty="0"/>
              <a:t>Provide complete Asset Visibility to Management at any point of time </a:t>
            </a:r>
            <a:r>
              <a:rPr lang="en-US" sz="2600" dirty="0" smtClean="0"/>
              <a:t>!</a:t>
            </a:r>
            <a:endParaRPr lang="en-US" sz="2600" dirty="0"/>
          </a:p>
        </p:txBody>
      </p:sp>
      <p:sp>
        <p:nvSpPr>
          <p:cNvPr id="4" name="Rounded Rectangle 3"/>
          <p:cNvSpPr/>
          <p:nvPr/>
        </p:nvSpPr>
        <p:spPr>
          <a:xfrm>
            <a:off x="0" y="381000"/>
            <a:ext cx="5687568"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Calibri" pitchFamily="34" charset="0"/>
              </a:rPr>
              <a:t>Objective</a:t>
            </a:r>
            <a:endParaRPr lang="en-US" sz="3000" b="1" dirty="0"/>
          </a:p>
        </p:txBody>
      </p:sp>
      <p:sp>
        <p:nvSpPr>
          <p:cNvPr id="5" name="Rectangle 16"/>
          <p:cNvSpPr txBox="1">
            <a:spLocks noChangeArrowheads="1"/>
          </p:cNvSpPr>
          <p:nvPr/>
        </p:nvSpPr>
        <p:spPr>
          <a:xfrm>
            <a:off x="6400800" y="6477000"/>
            <a:ext cx="2743200" cy="228600"/>
          </a:xfrm>
          <a:prstGeom prst="rect">
            <a:avLst/>
          </a:prstGeom>
          <a:noFill/>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Private and Confidential</a:t>
            </a:r>
          </a:p>
        </p:txBody>
      </p:sp>
    </p:spTree>
    <p:extLst>
      <p:ext uri="{BB962C8B-B14F-4D97-AF65-F5344CB8AC3E}">
        <p14:creationId xmlns:p14="http://schemas.microsoft.com/office/powerpoint/2010/main" val="662877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1303</Words>
  <Application>Microsoft Office PowerPoint</Application>
  <PresentationFormat>On-screen Show (4:3)</PresentationFormat>
  <Paragraphs>150</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Stallion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Stallion</dc:creator>
  <cp:lastModifiedBy>Trishya</cp:lastModifiedBy>
  <cp:revision>59</cp:revision>
  <dcterms:created xsi:type="dcterms:W3CDTF">2015-06-23T11:58:51Z</dcterms:created>
  <dcterms:modified xsi:type="dcterms:W3CDTF">2019-02-12T17:46:53Z</dcterms:modified>
</cp:coreProperties>
</file>